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6" r:id="rId2"/>
    <p:sldId id="312" r:id="rId3"/>
    <p:sldId id="257" r:id="rId4"/>
    <p:sldId id="313" r:id="rId5"/>
    <p:sldId id="260" r:id="rId6"/>
    <p:sldId id="261" r:id="rId7"/>
    <p:sldId id="262" r:id="rId8"/>
    <p:sldId id="263" r:id="rId9"/>
    <p:sldId id="264" r:id="rId10"/>
    <p:sldId id="280" r:id="rId11"/>
    <p:sldId id="266" r:id="rId12"/>
    <p:sldId id="268" r:id="rId13"/>
    <p:sldId id="319" r:id="rId14"/>
    <p:sldId id="272" r:id="rId15"/>
    <p:sldId id="291" r:id="rId16"/>
    <p:sldId id="294" r:id="rId17"/>
    <p:sldId id="292" r:id="rId18"/>
    <p:sldId id="275" r:id="rId19"/>
    <p:sldId id="276" r:id="rId20"/>
    <p:sldId id="320" r:id="rId21"/>
    <p:sldId id="287" r:id="rId22"/>
    <p:sldId id="288" r:id="rId23"/>
    <p:sldId id="309" r:id="rId24"/>
    <p:sldId id="310" r:id="rId25"/>
    <p:sldId id="284" r:id="rId26"/>
    <p:sldId id="290" r:id="rId27"/>
    <p:sldId id="283" r:id="rId28"/>
    <p:sldId id="300" r:id="rId29"/>
    <p:sldId id="286" r:id="rId30"/>
    <p:sldId id="322" r:id="rId31"/>
    <p:sldId id="299" r:id="rId32"/>
    <p:sldId id="305" r:id="rId33"/>
    <p:sldId id="306" r:id="rId34"/>
    <p:sldId id="307" r:id="rId35"/>
    <p:sldId id="308" r:id="rId36"/>
    <p:sldId id="297" r:id="rId37"/>
    <p:sldId id="304" r:id="rId38"/>
    <p:sldId id="278" r:id="rId3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270" autoAdjust="0"/>
  </p:normalViewPr>
  <p:slideViewPr>
    <p:cSldViewPr snapToGrid="0">
      <p:cViewPr varScale="1">
        <p:scale>
          <a:sx n="106" d="100"/>
          <a:sy n="106" d="100"/>
        </p:scale>
        <p:origin x="4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D2EBC-DD8C-4A9D-A973-7E79AA19A10D}" type="doc">
      <dgm:prSet loTypeId="urn:microsoft.com/office/officeart/2005/8/layout/pyramid1" loCatId="pyramid" qsTypeId="urn:microsoft.com/office/officeart/2005/8/quickstyle/simple1" qsCatId="simple" csTypeId="urn:microsoft.com/office/officeart/2005/8/colors/colorful5" csCatId="colorful" phldr="1"/>
      <dgm:spPr/>
    </dgm:pt>
    <dgm:pt modelId="{C2ACD04A-61AF-4411-8172-A1D9AD2E8A11}">
      <dgm:prSet phldrT="[Text]"/>
      <dgm:spPr>
        <a:solidFill>
          <a:schemeClr val="accent6">
            <a:lumMod val="20000"/>
            <a:lumOff val="80000"/>
          </a:schemeClr>
        </a:solidFill>
      </dgm:spPr>
      <dgm:t>
        <a:bodyPr/>
        <a:lstStyle/>
        <a:p>
          <a:pPr algn="ctr"/>
          <a:r>
            <a:rPr lang="en-AU" b="1" dirty="0"/>
            <a:t>Strategic Objective</a:t>
          </a:r>
        </a:p>
      </dgm:t>
    </dgm:pt>
    <dgm:pt modelId="{505DAEB9-085F-4F11-AE69-561331D648B8}" type="parTrans" cxnId="{12110513-12A7-424F-88AA-D0559C2DE4E5}">
      <dgm:prSet/>
      <dgm:spPr/>
      <dgm:t>
        <a:bodyPr/>
        <a:lstStyle/>
        <a:p>
          <a:pPr algn="ctr"/>
          <a:endParaRPr lang="en-AU"/>
        </a:p>
      </dgm:t>
    </dgm:pt>
    <dgm:pt modelId="{C76CBEDE-8FBF-4F3F-A3C2-C841BBAEC9C0}" type="sibTrans" cxnId="{12110513-12A7-424F-88AA-D0559C2DE4E5}">
      <dgm:prSet/>
      <dgm:spPr/>
      <dgm:t>
        <a:bodyPr/>
        <a:lstStyle/>
        <a:p>
          <a:pPr algn="ctr"/>
          <a:endParaRPr lang="en-AU"/>
        </a:p>
      </dgm:t>
    </dgm:pt>
    <dgm:pt modelId="{45ABFE62-F4B9-476F-8D8B-D200EFACD15F}">
      <dgm:prSet phldrT="[Text]"/>
      <dgm:spPr>
        <a:solidFill>
          <a:schemeClr val="accent6">
            <a:lumMod val="40000"/>
            <a:lumOff val="60000"/>
          </a:schemeClr>
        </a:solidFill>
      </dgm:spPr>
      <dgm:t>
        <a:bodyPr/>
        <a:lstStyle/>
        <a:p>
          <a:pPr algn="ctr"/>
          <a:r>
            <a:rPr lang="en-AU" b="1" dirty="0"/>
            <a:t>Domains</a:t>
          </a:r>
        </a:p>
      </dgm:t>
    </dgm:pt>
    <dgm:pt modelId="{1D377401-4766-486E-9DF5-8B92F608B463}" type="parTrans" cxnId="{E3C4D65D-CD53-4FF2-9CC3-95894AE3B3A3}">
      <dgm:prSet/>
      <dgm:spPr/>
      <dgm:t>
        <a:bodyPr/>
        <a:lstStyle/>
        <a:p>
          <a:pPr algn="ctr"/>
          <a:endParaRPr lang="en-AU"/>
        </a:p>
      </dgm:t>
    </dgm:pt>
    <dgm:pt modelId="{0A6C7089-1CE4-4E7C-9FFF-4AB50712307D}" type="sibTrans" cxnId="{E3C4D65D-CD53-4FF2-9CC3-95894AE3B3A3}">
      <dgm:prSet/>
      <dgm:spPr/>
      <dgm:t>
        <a:bodyPr/>
        <a:lstStyle/>
        <a:p>
          <a:pPr algn="ctr"/>
          <a:endParaRPr lang="en-AU"/>
        </a:p>
      </dgm:t>
    </dgm:pt>
    <dgm:pt modelId="{4BD454E4-A2AB-4863-9FF8-F3BD90EE4D59}">
      <dgm:prSet phldrT="[Text]"/>
      <dgm:spPr>
        <a:solidFill>
          <a:schemeClr val="accent6">
            <a:lumMod val="60000"/>
            <a:lumOff val="40000"/>
          </a:schemeClr>
        </a:solidFill>
      </dgm:spPr>
      <dgm:t>
        <a:bodyPr/>
        <a:lstStyle/>
        <a:p>
          <a:pPr algn="ctr"/>
          <a:r>
            <a:rPr lang="en-AU" b="1" dirty="0"/>
            <a:t>Outcomes</a:t>
          </a:r>
        </a:p>
      </dgm:t>
    </dgm:pt>
    <dgm:pt modelId="{4BA0BD7F-4F86-4E86-97DF-56F808C8C8CD}" type="parTrans" cxnId="{2EE4C5B3-2808-44E9-B62D-63AA9780D7CF}">
      <dgm:prSet/>
      <dgm:spPr/>
      <dgm:t>
        <a:bodyPr/>
        <a:lstStyle/>
        <a:p>
          <a:pPr algn="ctr"/>
          <a:endParaRPr lang="en-AU"/>
        </a:p>
      </dgm:t>
    </dgm:pt>
    <dgm:pt modelId="{F21EAF91-D0A9-4421-BD40-E81E91E8C91C}" type="sibTrans" cxnId="{2EE4C5B3-2808-44E9-B62D-63AA9780D7CF}">
      <dgm:prSet/>
      <dgm:spPr/>
      <dgm:t>
        <a:bodyPr/>
        <a:lstStyle/>
        <a:p>
          <a:pPr algn="ctr"/>
          <a:endParaRPr lang="en-AU"/>
        </a:p>
      </dgm:t>
    </dgm:pt>
    <dgm:pt modelId="{08DDACC3-2C18-441F-B25A-2A4F88C78313}">
      <dgm:prSet/>
      <dgm:spPr>
        <a:solidFill>
          <a:srgbClr val="92D050"/>
        </a:solidFill>
      </dgm:spPr>
      <dgm:t>
        <a:bodyPr/>
        <a:lstStyle/>
        <a:p>
          <a:pPr algn="ctr"/>
          <a:r>
            <a:rPr lang="en-AU" b="1" dirty="0"/>
            <a:t>Indicators</a:t>
          </a:r>
        </a:p>
      </dgm:t>
    </dgm:pt>
    <dgm:pt modelId="{3955601E-EF1D-4918-AFB5-9109B9692161}" type="parTrans" cxnId="{427D7293-5740-4E90-B8C2-CB1AB7261D62}">
      <dgm:prSet/>
      <dgm:spPr/>
      <dgm:t>
        <a:bodyPr/>
        <a:lstStyle/>
        <a:p>
          <a:pPr algn="ctr"/>
          <a:endParaRPr lang="en-AU"/>
        </a:p>
      </dgm:t>
    </dgm:pt>
    <dgm:pt modelId="{E507BF75-0D51-4478-B082-EB4CDF502438}" type="sibTrans" cxnId="{427D7293-5740-4E90-B8C2-CB1AB7261D62}">
      <dgm:prSet/>
      <dgm:spPr/>
      <dgm:t>
        <a:bodyPr/>
        <a:lstStyle/>
        <a:p>
          <a:pPr algn="ctr"/>
          <a:endParaRPr lang="en-AU"/>
        </a:p>
      </dgm:t>
    </dgm:pt>
    <dgm:pt modelId="{A7389EF3-B479-4811-88E5-007D4D2D50C2}">
      <dgm:prSet/>
      <dgm:spPr>
        <a:solidFill>
          <a:schemeClr val="accent6"/>
        </a:solidFill>
      </dgm:spPr>
      <dgm:t>
        <a:bodyPr/>
        <a:lstStyle/>
        <a:p>
          <a:pPr algn="ctr"/>
          <a:r>
            <a:rPr lang="en-AU" b="1" dirty="0"/>
            <a:t>Measures</a:t>
          </a:r>
        </a:p>
      </dgm:t>
    </dgm:pt>
    <dgm:pt modelId="{467E3A9E-A9EF-4B2C-8C93-8C03BDFF3208}" type="parTrans" cxnId="{A52508A1-01E0-4B21-860F-6D4897508C90}">
      <dgm:prSet/>
      <dgm:spPr/>
      <dgm:t>
        <a:bodyPr/>
        <a:lstStyle/>
        <a:p>
          <a:pPr algn="ctr"/>
          <a:endParaRPr lang="en-AU"/>
        </a:p>
      </dgm:t>
    </dgm:pt>
    <dgm:pt modelId="{E5A79B9E-3392-49CD-AE03-4CE753E37EF7}" type="sibTrans" cxnId="{A52508A1-01E0-4B21-860F-6D4897508C90}">
      <dgm:prSet/>
      <dgm:spPr/>
      <dgm:t>
        <a:bodyPr/>
        <a:lstStyle/>
        <a:p>
          <a:pPr algn="ctr"/>
          <a:endParaRPr lang="en-AU"/>
        </a:p>
      </dgm:t>
    </dgm:pt>
    <dgm:pt modelId="{A95FE9AD-D990-4B67-995B-159F057F2BE9}">
      <dgm:prSet/>
      <dgm:spPr>
        <a:ln>
          <a:solidFill>
            <a:schemeClr val="accent3">
              <a:lumMod val="20000"/>
              <a:lumOff val="80000"/>
            </a:schemeClr>
          </a:solidFill>
        </a:ln>
      </dgm:spPr>
      <dgm:t>
        <a:bodyPr/>
        <a:lstStyle/>
        <a:p>
          <a:pPr algn="ctr"/>
          <a:r>
            <a:rPr lang="en-AU" b="1" dirty="0" smtClean="0"/>
            <a:t> the change </a:t>
          </a:r>
          <a:r>
            <a:rPr lang="en-AU" b="1" dirty="0"/>
            <a:t>we wish to </a:t>
          </a:r>
          <a:r>
            <a:rPr lang="en-AU" b="1" dirty="0" smtClean="0"/>
            <a:t>achieve </a:t>
          </a:r>
          <a:r>
            <a:rPr lang="en-AU" b="1" dirty="0"/>
            <a:t>overall</a:t>
          </a:r>
        </a:p>
      </dgm:t>
    </dgm:pt>
    <dgm:pt modelId="{4F0FB8C9-47D3-4795-B2B8-3D36A4595929}" type="parTrans" cxnId="{B4E85F48-C931-4686-92E8-D6317E87136D}">
      <dgm:prSet/>
      <dgm:spPr/>
      <dgm:t>
        <a:bodyPr/>
        <a:lstStyle/>
        <a:p>
          <a:pPr algn="ctr"/>
          <a:endParaRPr lang="en-AU"/>
        </a:p>
      </dgm:t>
    </dgm:pt>
    <dgm:pt modelId="{8812BF12-31A8-4F1E-834C-90EA49F67DF6}" type="sibTrans" cxnId="{B4E85F48-C931-4686-92E8-D6317E87136D}">
      <dgm:prSet/>
      <dgm:spPr/>
      <dgm:t>
        <a:bodyPr/>
        <a:lstStyle/>
        <a:p>
          <a:pPr algn="ctr"/>
          <a:endParaRPr lang="en-AU"/>
        </a:p>
      </dgm:t>
    </dgm:pt>
    <dgm:pt modelId="{F4087216-C315-456B-A9F9-E22D416483B4}">
      <dgm:prSet/>
      <dgm:spPr>
        <a:ln>
          <a:solidFill>
            <a:schemeClr val="accent3">
              <a:lumMod val="40000"/>
              <a:lumOff val="60000"/>
            </a:schemeClr>
          </a:solidFill>
        </a:ln>
      </dgm:spPr>
      <dgm:t>
        <a:bodyPr/>
        <a:lstStyle/>
        <a:p>
          <a:pPr algn="ctr"/>
          <a:r>
            <a:rPr lang="en-AU" b="1" dirty="0" smtClean="0"/>
            <a:t> the </a:t>
          </a:r>
          <a:r>
            <a:rPr lang="en-AU" b="1" dirty="0"/>
            <a:t>key domains in which </a:t>
          </a:r>
          <a:r>
            <a:rPr lang="en-AU" b="1" dirty="0" smtClean="0"/>
            <a:t>change </a:t>
          </a:r>
          <a:r>
            <a:rPr lang="en-AU" b="1" dirty="0"/>
            <a:t>is </a:t>
          </a:r>
          <a:r>
            <a:rPr lang="en-AU" b="1" dirty="0" smtClean="0"/>
            <a:t>desired</a:t>
          </a:r>
          <a:endParaRPr lang="en-AU" b="1" dirty="0"/>
        </a:p>
      </dgm:t>
    </dgm:pt>
    <dgm:pt modelId="{94183FB9-284A-436E-A9F2-D000D9890AFE}" type="parTrans" cxnId="{177D7E6B-7498-43C6-871B-171DF30F2FF8}">
      <dgm:prSet/>
      <dgm:spPr/>
      <dgm:t>
        <a:bodyPr/>
        <a:lstStyle/>
        <a:p>
          <a:pPr algn="ctr"/>
          <a:endParaRPr lang="en-AU"/>
        </a:p>
      </dgm:t>
    </dgm:pt>
    <dgm:pt modelId="{AAEEDB0A-06E4-4C67-9F0F-248613EAA0F4}" type="sibTrans" cxnId="{177D7E6B-7498-43C6-871B-171DF30F2FF8}">
      <dgm:prSet/>
      <dgm:spPr/>
      <dgm:t>
        <a:bodyPr/>
        <a:lstStyle/>
        <a:p>
          <a:pPr algn="ctr"/>
          <a:endParaRPr lang="en-AU"/>
        </a:p>
      </dgm:t>
    </dgm:pt>
    <dgm:pt modelId="{75F28542-096E-46B0-B188-1096D7842F73}">
      <dgm:prSet/>
      <dgm:spPr>
        <a:ln>
          <a:solidFill>
            <a:schemeClr val="accent3">
              <a:lumMod val="60000"/>
              <a:lumOff val="40000"/>
            </a:schemeClr>
          </a:solidFill>
        </a:ln>
      </dgm:spPr>
      <dgm:t>
        <a:bodyPr/>
        <a:lstStyle/>
        <a:p>
          <a:pPr algn="ctr"/>
          <a:r>
            <a:rPr lang="en-AU" b="1" dirty="0" smtClean="0"/>
            <a:t> the life areas where we support clients to achieve change</a:t>
          </a:r>
          <a:endParaRPr lang="en-AU" b="1" dirty="0"/>
        </a:p>
      </dgm:t>
    </dgm:pt>
    <dgm:pt modelId="{50B58CD2-179B-4D64-880C-F9C65E1CB539}" type="parTrans" cxnId="{954F3961-D62D-41B1-A5DA-766FF3AD5329}">
      <dgm:prSet/>
      <dgm:spPr/>
      <dgm:t>
        <a:bodyPr/>
        <a:lstStyle/>
        <a:p>
          <a:pPr algn="ctr"/>
          <a:endParaRPr lang="en-AU"/>
        </a:p>
      </dgm:t>
    </dgm:pt>
    <dgm:pt modelId="{DC0CFAAD-0F24-43EF-AB75-C60062377AE8}" type="sibTrans" cxnId="{954F3961-D62D-41B1-A5DA-766FF3AD5329}">
      <dgm:prSet/>
      <dgm:spPr/>
      <dgm:t>
        <a:bodyPr/>
        <a:lstStyle/>
        <a:p>
          <a:pPr algn="ctr"/>
          <a:endParaRPr lang="en-AU"/>
        </a:p>
      </dgm:t>
    </dgm:pt>
    <dgm:pt modelId="{B9B502E6-ABE0-4097-8C94-AEBF6F58C39C}">
      <dgm:prSet/>
      <dgm:spPr>
        <a:ln>
          <a:solidFill>
            <a:schemeClr val="accent3"/>
          </a:solidFill>
        </a:ln>
      </dgm:spPr>
      <dgm:t>
        <a:bodyPr/>
        <a:lstStyle/>
        <a:p>
          <a:pPr algn="ctr"/>
          <a:r>
            <a:rPr lang="en-AU" dirty="0" smtClean="0"/>
            <a:t> </a:t>
          </a:r>
          <a:r>
            <a:rPr lang="en-AU" b="1" dirty="0" smtClean="0"/>
            <a:t>how we know progress is being made</a:t>
          </a:r>
          <a:endParaRPr lang="en-AU" b="1" dirty="0"/>
        </a:p>
      </dgm:t>
    </dgm:pt>
    <dgm:pt modelId="{57FDC7F2-09D8-467C-BCED-CF741682C591}" type="parTrans" cxnId="{A1A54CF8-22CC-4894-8FFF-E859A190C57E}">
      <dgm:prSet/>
      <dgm:spPr/>
      <dgm:t>
        <a:bodyPr/>
        <a:lstStyle/>
        <a:p>
          <a:pPr algn="ctr"/>
          <a:endParaRPr lang="en-AU"/>
        </a:p>
      </dgm:t>
    </dgm:pt>
    <dgm:pt modelId="{34E06FAE-D09E-4AE7-990F-469B1C005DFB}" type="sibTrans" cxnId="{A1A54CF8-22CC-4894-8FFF-E859A190C57E}">
      <dgm:prSet/>
      <dgm:spPr/>
      <dgm:t>
        <a:bodyPr/>
        <a:lstStyle/>
        <a:p>
          <a:pPr algn="ctr"/>
          <a:endParaRPr lang="en-AU"/>
        </a:p>
      </dgm:t>
    </dgm:pt>
    <dgm:pt modelId="{3BE8982A-2DDB-4849-BE53-60AFA871A904}">
      <dgm:prSet/>
      <dgm:spPr>
        <a:ln>
          <a:solidFill>
            <a:schemeClr val="accent3">
              <a:lumMod val="75000"/>
            </a:schemeClr>
          </a:solidFill>
        </a:ln>
      </dgm:spPr>
      <dgm:t>
        <a:bodyPr/>
        <a:lstStyle/>
        <a:p>
          <a:pPr algn="ctr"/>
          <a:r>
            <a:rPr lang="en-AU" b="1" dirty="0" smtClean="0"/>
            <a:t> how we measure progress</a:t>
          </a:r>
          <a:endParaRPr lang="en-AU" b="1" dirty="0"/>
        </a:p>
      </dgm:t>
    </dgm:pt>
    <dgm:pt modelId="{AAF6C779-950F-42E0-AD4D-DC53AC09F569}" type="parTrans" cxnId="{4EC81477-45E0-4203-98BD-21FDDC1E8DA2}">
      <dgm:prSet/>
      <dgm:spPr/>
      <dgm:t>
        <a:bodyPr/>
        <a:lstStyle/>
        <a:p>
          <a:pPr algn="ctr"/>
          <a:endParaRPr lang="en-AU"/>
        </a:p>
      </dgm:t>
    </dgm:pt>
    <dgm:pt modelId="{9076F594-8DD5-4EBA-B0B4-4732D6D0B6B3}" type="sibTrans" cxnId="{4EC81477-45E0-4203-98BD-21FDDC1E8DA2}">
      <dgm:prSet/>
      <dgm:spPr/>
      <dgm:t>
        <a:bodyPr/>
        <a:lstStyle/>
        <a:p>
          <a:pPr algn="ctr"/>
          <a:endParaRPr lang="en-AU"/>
        </a:p>
      </dgm:t>
    </dgm:pt>
    <dgm:pt modelId="{75392989-87A3-4B9A-9EA6-056F69F7439F}" type="pres">
      <dgm:prSet presAssocID="{43DD2EBC-DD8C-4A9D-A973-7E79AA19A10D}" presName="Name0" presStyleCnt="0">
        <dgm:presLayoutVars>
          <dgm:dir/>
          <dgm:animLvl val="lvl"/>
          <dgm:resizeHandles val="exact"/>
        </dgm:presLayoutVars>
      </dgm:prSet>
      <dgm:spPr/>
    </dgm:pt>
    <dgm:pt modelId="{DB82174E-A05D-4A5E-AC8F-CFA6CBB56777}" type="pres">
      <dgm:prSet presAssocID="{C2ACD04A-61AF-4411-8172-A1D9AD2E8A11}" presName="Name8" presStyleCnt="0"/>
      <dgm:spPr/>
    </dgm:pt>
    <dgm:pt modelId="{D824AFD8-27BA-4CA8-9AEC-DA454247C56B}" type="pres">
      <dgm:prSet presAssocID="{C2ACD04A-61AF-4411-8172-A1D9AD2E8A11}" presName="acctBkgd" presStyleLbl="alignAcc1" presStyleIdx="0" presStyleCnt="5" custScaleX="100000" custLinFactNeighborX="8369"/>
      <dgm:spPr/>
      <dgm:t>
        <a:bodyPr/>
        <a:lstStyle/>
        <a:p>
          <a:endParaRPr lang="en-AU"/>
        </a:p>
      </dgm:t>
    </dgm:pt>
    <dgm:pt modelId="{D480EFED-365D-4AFB-A0A9-51D46DA5F554}" type="pres">
      <dgm:prSet presAssocID="{C2ACD04A-61AF-4411-8172-A1D9AD2E8A11}" presName="acctTx" presStyleLbl="alignAcc1" presStyleIdx="0" presStyleCnt="5">
        <dgm:presLayoutVars>
          <dgm:bulletEnabled val="1"/>
        </dgm:presLayoutVars>
      </dgm:prSet>
      <dgm:spPr/>
      <dgm:t>
        <a:bodyPr/>
        <a:lstStyle/>
        <a:p>
          <a:endParaRPr lang="en-AU"/>
        </a:p>
      </dgm:t>
    </dgm:pt>
    <dgm:pt modelId="{6AD4DED1-DE9E-42C4-BA8D-451131C1F29B}" type="pres">
      <dgm:prSet presAssocID="{C2ACD04A-61AF-4411-8172-A1D9AD2E8A11}" presName="level" presStyleLbl="node1" presStyleIdx="0" presStyleCnt="5">
        <dgm:presLayoutVars>
          <dgm:chMax val="1"/>
          <dgm:bulletEnabled val="1"/>
        </dgm:presLayoutVars>
      </dgm:prSet>
      <dgm:spPr/>
      <dgm:t>
        <a:bodyPr/>
        <a:lstStyle/>
        <a:p>
          <a:endParaRPr lang="en-AU"/>
        </a:p>
      </dgm:t>
    </dgm:pt>
    <dgm:pt modelId="{4200F37A-31E2-41CB-9533-255FE2AF21A1}" type="pres">
      <dgm:prSet presAssocID="{C2ACD04A-61AF-4411-8172-A1D9AD2E8A11}" presName="levelTx" presStyleLbl="revTx" presStyleIdx="0" presStyleCnt="0">
        <dgm:presLayoutVars>
          <dgm:chMax val="1"/>
          <dgm:bulletEnabled val="1"/>
        </dgm:presLayoutVars>
      </dgm:prSet>
      <dgm:spPr/>
      <dgm:t>
        <a:bodyPr/>
        <a:lstStyle/>
        <a:p>
          <a:endParaRPr lang="en-AU"/>
        </a:p>
      </dgm:t>
    </dgm:pt>
    <dgm:pt modelId="{2625C75E-0F5E-40ED-AEE4-E7B91DEE827E}" type="pres">
      <dgm:prSet presAssocID="{45ABFE62-F4B9-476F-8D8B-D200EFACD15F}" presName="Name8" presStyleCnt="0"/>
      <dgm:spPr/>
    </dgm:pt>
    <dgm:pt modelId="{40EECA21-4682-4E05-B50D-EC01A5934563}" type="pres">
      <dgm:prSet presAssocID="{45ABFE62-F4B9-476F-8D8B-D200EFACD15F}" presName="acctBkgd" presStyleLbl="alignAcc1" presStyleIdx="1" presStyleCnt="5" custLinFactNeighborX="0" custLinFactNeighborY="-4933"/>
      <dgm:spPr/>
      <dgm:t>
        <a:bodyPr/>
        <a:lstStyle/>
        <a:p>
          <a:endParaRPr lang="en-AU"/>
        </a:p>
      </dgm:t>
    </dgm:pt>
    <dgm:pt modelId="{309C881C-2677-4891-B62A-6B1FF1037AA4}" type="pres">
      <dgm:prSet presAssocID="{45ABFE62-F4B9-476F-8D8B-D200EFACD15F}" presName="acctTx" presStyleLbl="alignAcc1" presStyleIdx="1" presStyleCnt="5">
        <dgm:presLayoutVars>
          <dgm:bulletEnabled val="1"/>
        </dgm:presLayoutVars>
      </dgm:prSet>
      <dgm:spPr/>
      <dgm:t>
        <a:bodyPr/>
        <a:lstStyle/>
        <a:p>
          <a:endParaRPr lang="en-AU"/>
        </a:p>
      </dgm:t>
    </dgm:pt>
    <dgm:pt modelId="{F432699E-750F-4C05-AC85-9A3B65C17D3C}" type="pres">
      <dgm:prSet presAssocID="{45ABFE62-F4B9-476F-8D8B-D200EFACD15F}" presName="level" presStyleLbl="node1" presStyleIdx="1" presStyleCnt="5">
        <dgm:presLayoutVars>
          <dgm:chMax val="1"/>
          <dgm:bulletEnabled val="1"/>
        </dgm:presLayoutVars>
      </dgm:prSet>
      <dgm:spPr/>
      <dgm:t>
        <a:bodyPr/>
        <a:lstStyle/>
        <a:p>
          <a:endParaRPr lang="en-AU"/>
        </a:p>
      </dgm:t>
    </dgm:pt>
    <dgm:pt modelId="{BBA8C05D-A73F-4F85-BCBF-1416A33C4A52}" type="pres">
      <dgm:prSet presAssocID="{45ABFE62-F4B9-476F-8D8B-D200EFACD15F}" presName="levelTx" presStyleLbl="revTx" presStyleIdx="0" presStyleCnt="0">
        <dgm:presLayoutVars>
          <dgm:chMax val="1"/>
          <dgm:bulletEnabled val="1"/>
        </dgm:presLayoutVars>
      </dgm:prSet>
      <dgm:spPr/>
      <dgm:t>
        <a:bodyPr/>
        <a:lstStyle/>
        <a:p>
          <a:endParaRPr lang="en-AU"/>
        </a:p>
      </dgm:t>
    </dgm:pt>
    <dgm:pt modelId="{6DA77DE9-9097-422F-BEE8-7595FCFB2F69}" type="pres">
      <dgm:prSet presAssocID="{4BD454E4-A2AB-4863-9FF8-F3BD90EE4D59}" presName="Name8" presStyleCnt="0"/>
      <dgm:spPr/>
    </dgm:pt>
    <dgm:pt modelId="{EF18690E-654F-4A4E-B52C-D98C03F27476}" type="pres">
      <dgm:prSet presAssocID="{4BD454E4-A2AB-4863-9FF8-F3BD90EE4D59}" presName="acctBkgd" presStyleLbl="alignAcc1" presStyleIdx="2" presStyleCnt="5"/>
      <dgm:spPr/>
      <dgm:t>
        <a:bodyPr/>
        <a:lstStyle/>
        <a:p>
          <a:endParaRPr lang="en-AU"/>
        </a:p>
      </dgm:t>
    </dgm:pt>
    <dgm:pt modelId="{1808C5A1-F51F-4953-B94C-5ED60E1BF41B}" type="pres">
      <dgm:prSet presAssocID="{4BD454E4-A2AB-4863-9FF8-F3BD90EE4D59}" presName="acctTx" presStyleLbl="alignAcc1" presStyleIdx="2" presStyleCnt="5">
        <dgm:presLayoutVars>
          <dgm:bulletEnabled val="1"/>
        </dgm:presLayoutVars>
      </dgm:prSet>
      <dgm:spPr/>
      <dgm:t>
        <a:bodyPr/>
        <a:lstStyle/>
        <a:p>
          <a:endParaRPr lang="en-AU"/>
        </a:p>
      </dgm:t>
    </dgm:pt>
    <dgm:pt modelId="{D9158945-DFDD-45E9-80DB-DAB30D197B11}" type="pres">
      <dgm:prSet presAssocID="{4BD454E4-A2AB-4863-9FF8-F3BD90EE4D59}" presName="level" presStyleLbl="node1" presStyleIdx="2" presStyleCnt="5">
        <dgm:presLayoutVars>
          <dgm:chMax val="1"/>
          <dgm:bulletEnabled val="1"/>
        </dgm:presLayoutVars>
      </dgm:prSet>
      <dgm:spPr/>
      <dgm:t>
        <a:bodyPr/>
        <a:lstStyle/>
        <a:p>
          <a:endParaRPr lang="en-AU"/>
        </a:p>
      </dgm:t>
    </dgm:pt>
    <dgm:pt modelId="{6A7C308F-06C4-4BDC-80DE-FC06B4CF0F67}" type="pres">
      <dgm:prSet presAssocID="{4BD454E4-A2AB-4863-9FF8-F3BD90EE4D59}" presName="levelTx" presStyleLbl="revTx" presStyleIdx="0" presStyleCnt="0">
        <dgm:presLayoutVars>
          <dgm:chMax val="1"/>
          <dgm:bulletEnabled val="1"/>
        </dgm:presLayoutVars>
      </dgm:prSet>
      <dgm:spPr/>
      <dgm:t>
        <a:bodyPr/>
        <a:lstStyle/>
        <a:p>
          <a:endParaRPr lang="en-AU"/>
        </a:p>
      </dgm:t>
    </dgm:pt>
    <dgm:pt modelId="{AB3264FE-70FF-4667-A5F7-FBF3D1FEC03C}" type="pres">
      <dgm:prSet presAssocID="{08DDACC3-2C18-441F-B25A-2A4F88C78313}" presName="Name8" presStyleCnt="0"/>
      <dgm:spPr/>
    </dgm:pt>
    <dgm:pt modelId="{2B5B060A-898C-4AA6-B411-56242CE9FB3D}" type="pres">
      <dgm:prSet presAssocID="{08DDACC3-2C18-441F-B25A-2A4F88C78313}" presName="acctBkgd" presStyleLbl="alignAcc1" presStyleIdx="3" presStyleCnt="5"/>
      <dgm:spPr/>
      <dgm:t>
        <a:bodyPr/>
        <a:lstStyle/>
        <a:p>
          <a:endParaRPr lang="en-AU"/>
        </a:p>
      </dgm:t>
    </dgm:pt>
    <dgm:pt modelId="{B350E9E4-1DFF-424B-AA6B-47EAB3F22194}" type="pres">
      <dgm:prSet presAssocID="{08DDACC3-2C18-441F-B25A-2A4F88C78313}" presName="acctTx" presStyleLbl="alignAcc1" presStyleIdx="3" presStyleCnt="5">
        <dgm:presLayoutVars>
          <dgm:bulletEnabled val="1"/>
        </dgm:presLayoutVars>
      </dgm:prSet>
      <dgm:spPr/>
      <dgm:t>
        <a:bodyPr/>
        <a:lstStyle/>
        <a:p>
          <a:endParaRPr lang="en-AU"/>
        </a:p>
      </dgm:t>
    </dgm:pt>
    <dgm:pt modelId="{7CAF1107-AF7C-4A8D-82E9-7E02161E734A}" type="pres">
      <dgm:prSet presAssocID="{08DDACC3-2C18-441F-B25A-2A4F88C78313}" presName="level" presStyleLbl="node1" presStyleIdx="3" presStyleCnt="5">
        <dgm:presLayoutVars>
          <dgm:chMax val="1"/>
          <dgm:bulletEnabled val="1"/>
        </dgm:presLayoutVars>
      </dgm:prSet>
      <dgm:spPr/>
      <dgm:t>
        <a:bodyPr/>
        <a:lstStyle/>
        <a:p>
          <a:endParaRPr lang="en-AU"/>
        </a:p>
      </dgm:t>
    </dgm:pt>
    <dgm:pt modelId="{D30C9023-1235-4E3E-940A-4F0702530B90}" type="pres">
      <dgm:prSet presAssocID="{08DDACC3-2C18-441F-B25A-2A4F88C78313}" presName="levelTx" presStyleLbl="revTx" presStyleIdx="0" presStyleCnt="0">
        <dgm:presLayoutVars>
          <dgm:chMax val="1"/>
          <dgm:bulletEnabled val="1"/>
        </dgm:presLayoutVars>
      </dgm:prSet>
      <dgm:spPr/>
      <dgm:t>
        <a:bodyPr/>
        <a:lstStyle/>
        <a:p>
          <a:endParaRPr lang="en-AU"/>
        </a:p>
      </dgm:t>
    </dgm:pt>
    <dgm:pt modelId="{C6396673-DEB1-4190-AE6F-51A0CD10F3D8}" type="pres">
      <dgm:prSet presAssocID="{A7389EF3-B479-4811-88E5-007D4D2D50C2}" presName="Name8" presStyleCnt="0"/>
      <dgm:spPr/>
    </dgm:pt>
    <dgm:pt modelId="{78158524-78FA-4316-AE0B-02A5D42B353B}" type="pres">
      <dgm:prSet presAssocID="{A7389EF3-B479-4811-88E5-007D4D2D50C2}" presName="acctBkgd" presStyleLbl="alignAcc1" presStyleIdx="4" presStyleCnt="5"/>
      <dgm:spPr/>
      <dgm:t>
        <a:bodyPr/>
        <a:lstStyle/>
        <a:p>
          <a:endParaRPr lang="en-AU"/>
        </a:p>
      </dgm:t>
    </dgm:pt>
    <dgm:pt modelId="{397EAB7C-12F6-464C-8239-8F03639F137E}" type="pres">
      <dgm:prSet presAssocID="{A7389EF3-B479-4811-88E5-007D4D2D50C2}" presName="acctTx" presStyleLbl="alignAcc1" presStyleIdx="4" presStyleCnt="5">
        <dgm:presLayoutVars>
          <dgm:bulletEnabled val="1"/>
        </dgm:presLayoutVars>
      </dgm:prSet>
      <dgm:spPr/>
      <dgm:t>
        <a:bodyPr/>
        <a:lstStyle/>
        <a:p>
          <a:endParaRPr lang="en-AU"/>
        </a:p>
      </dgm:t>
    </dgm:pt>
    <dgm:pt modelId="{368E243F-BB1D-40F7-B96C-83AEF7A1762B}" type="pres">
      <dgm:prSet presAssocID="{A7389EF3-B479-4811-88E5-007D4D2D50C2}" presName="level" presStyleLbl="node1" presStyleIdx="4" presStyleCnt="5">
        <dgm:presLayoutVars>
          <dgm:chMax val="1"/>
          <dgm:bulletEnabled val="1"/>
        </dgm:presLayoutVars>
      </dgm:prSet>
      <dgm:spPr/>
      <dgm:t>
        <a:bodyPr/>
        <a:lstStyle/>
        <a:p>
          <a:endParaRPr lang="en-AU"/>
        </a:p>
      </dgm:t>
    </dgm:pt>
    <dgm:pt modelId="{779FB6E6-A847-427B-AF9B-3E803E78D273}" type="pres">
      <dgm:prSet presAssocID="{A7389EF3-B479-4811-88E5-007D4D2D50C2}" presName="levelTx" presStyleLbl="revTx" presStyleIdx="0" presStyleCnt="0">
        <dgm:presLayoutVars>
          <dgm:chMax val="1"/>
          <dgm:bulletEnabled val="1"/>
        </dgm:presLayoutVars>
      </dgm:prSet>
      <dgm:spPr/>
      <dgm:t>
        <a:bodyPr/>
        <a:lstStyle/>
        <a:p>
          <a:endParaRPr lang="en-AU"/>
        </a:p>
      </dgm:t>
    </dgm:pt>
  </dgm:ptLst>
  <dgm:cxnLst>
    <dgm:cxn modelId="{A1A54CF8-22CC-4894-8FFF-E859A190C57E}" srcId="{08DDACC3-2C18-441F-B25A-2A4F88C78313}" destId="{B9B502E6-ABE0-4097-8C94-AEBF6F58C39C}" srcOrd="0" destOrd="0" parTransId="{57FDC7F2-09D8-467C-BCED-CF741682C591}" sibTransId="{34E06FAE-D09E-4AE7-990F-469B1C005DFB}"/>
    <dgm:cxn modelId="{307871A3-61C6-4FA4-A868-B91796CE9AA9}" type="presOf" srcId="{B9B502E6-ABE0-4097-8C94-AEBF6F58C39C}" destId="{2B5B060A-898C-4AA6-B411-56242CE9FB3D}" srcOrd="0" destOrd="0" presId="urn:microsoft.com/office/officeart/2005/8/layout/pyramid1"/>
    <dgm:cxn modelId="{F8829E58-DB33-4294-B1BF-4C37DCCB65EC}" type="presOf" srcId="{3BE8982A-2DDB-4849-BE53-60AFA871A904}" destId="{397EAB7C-12F6-464C-8239-8F03639F137E}" srcOrd="1" destOrd="0" presId="urn:microsoft.com/office/officeart/2005/8/layout/pyramid1"/>
    <dgm:cxn modelId="{2EE4C5B3-2808-44E9-B62D-63AA9780D7CF}" srcId="{43DD2EBC-DD8C-4A9D-A973-7E79AA19A10D}" destId="{4BD454E4-A2AB-4863-9FF8-F3BD90EE4D59}" srcOrd="2" destOrd="0" parTransId="{4BA0BD7F-4F86-4E86-97DF-56F808C8C8CD}" sibTransId="{F21EAF91-D0A9-4421-BD40-E81E91E8C91C}"/>
    <dgm:cxn modelId="{9E7FFBC0-4BFD-4C34-9CD0-AE785C851075}" type="presOf" srcId="{A95FE9AD-D990-4B67-995B-159F057F2BE9}" destId="{D824AFD8-27BA-4CA8-9AEC-DA454247C56B}" srcOrd="0" destOrd="0" presId="urn:microsoft.com/office/officeart/2005/8/layout/pyramid1"/>
    <dgm:cxn modelId="{54490D73-A57B-4601-A1C2-EACDA2435C15}" type="presOf" srcId="{75F28542-096E-46B0-B188-1096D7842F73}" destId="{EF18690E-654F-4A4E-B52C-D98C03F27476}" srcOrd="0" destOrd="0" presId="urn:microsoft.com/office/officeart/2005/8/layout/pyramid1"/>
    <dgm:cxn modelId="{10FD9C8E-0F37-4CA2-95FE-31EC88022EBE}" type="presOf" srcId="{F4087216-C315-456B-A9F9-E22D416483B4}" destId="{309C881C-2677-4891-B62A-6B1FF1037AA4}" srcOrd="1" destOrd="0" presId="urn:microsoft.com/office/officeart/2005/8/layout/pyramid1"/>
    <dgm:cxn modelId="{6E9FCF16-DF3F-482A-8173-BB805F88E5A5}" type="presOf" srcId="{43DD2EBC-DD8C-4A9D-A973-7E79AA19A10D}" destId="{75392989-87A3-4B9A-9EA6-056F69F7439F}" srcOrd="0" destOrd="0" presId="urn:microsoft.com/office/officeart/2005/8/layout/pyramid1"/>
    <dgm:cxn modelId="{427D7293-5740-4E90-B8C2-CB1AB7261D62}" srcId="{43DD2EBC-DD8C-4A9D-A973-7E79AA19A10D}" destId="{08DDACC3-2C18-441F-B25A-2A4F88C78313}" srcOrd="3" destOrd="0" parTransId="{3955601E-EF1D-4918-AFB5-9109B9692161}" sibTransId="{E507BF75-0D51-4478-B082-EB4CDF502438}"/>
    <dgm:cxn modelId="{4E98C586-60FE-44A7-826F-FF6C5B7CC57A}" type="presOf" srcId="{45ABFE62-F4B9-476F-8D8B-D200EFACD15F}" destId="{BBA8C05D-A73F-4F85-BCBF-1416A33C4A52}" srcOrd="1" destOrd="0" presId="urn:microsoft.com/office/officeart/2005/8/layout/pyramid1"/>
    <dgm:cxn modelId="{C5A14C2C-D862-4543-B928-75E11A32EACB}" type="presOf" srcId="{B9B502E6-ABE0-4097-8C94-AEBF6F58C39C}" destId="{B350E9E4-1DFF-424B-AA6B-47EAB3F22194}" srcOrd="1" destOrd="0" presId="urn:microsoft.com/office/officeart/2005/8/layout/pyramid1"/>
    <dgm:cxn modelId="{B4E85F48-C931-4686-92E8-D6317E87136D}" srcId="{C2ACD04A-61AF-4411-8172-A1D9AD2E8A11}" destId="{A95FE9AD-D990-4B67-995B-159F057F2BE9}" srcOrd="0" destOrd="0" parTransId="{4F0FB8C9-47D3-4795-B2B8-3D36A4595929}" sibTransId="{8812BF12-31A8-4F1E-834C-90EA49F67DF6}"/>
    <dgm:cxn modelId="{BB34D63D-3991-4E77-A6C8-7A9E5010B137}" type="presOf" srcId="{A7389EF3-B479-4811-88E5-007D4D2D50C2}" destId="{368E243F-BB1D-40F7-B96C-83AEF7A1762B}" srcOrd="0" destOrd="0" presId="urn:microsoft.com/office/officeart/2005/8/layout/pyramid1"/>
    <dgm:cxn modelId="{B8668485-8DD4-4CAD-8D48-06853ADA8762}" type="presOf" srcId="{75F28542-096E-46B0-B188-1096D7842F73}" destId="{1808C5A1-F51F-4953-B94C-5ED60E1BF41B}" srcOrd="1" destOrd="0" presId="urn:microsoft.com/office/officeart/2005/8/layout/pyramid1"/>
    <dgm:cxn modelId="{A52508A1-01E0-4B21-860F-6D4897508C90}" srcId="{43DD2EBC-DD8C-4A9D-A973-7E79AA19A10D}" destId="{A7389EF3-B479-4811-88E5-007D4D2D50C2}" srcOrd="4" destOrd="0" parTransId="{467E3A9E-A9EF-4B2C-8C93-8C03BDFF3208}" sibTransId="{E5A79B9E-3392-49CD-AE03-4CE753E37EF7}"/>
    <dgm:cxn modelId="{6CA878F7-24AA-483D-A86B-7FFF8D2C4981}" type="presOf" srcId="{4BD454E4-A2AB-4863-9FF8-F3BD90EE4D59}" destId="{D9158945-DFDD-45E9-80DB-DAB30D197B11}" srcOrd="0" destOrd="0" presId="urn:microsoft.com/office/officeart/2005/8/layout/pyramid1"/>
    <dgm:cxn modelId="{2D000A81-EFCB-428A-A74F-D40EF906A538}" type="presOf" srcId="{3BE8982A-2DDB-4849-BE53-60AFA871A904}" destId="{78158524-78FA-4316-AE0B-02A5D42B353B}" srcOrd="0" destOrd="0" presId="urn:microsoft.com/office/officeart/2005/8/layout/pyramid1"/>
    <dgm:cxn modelId="{E3C4D65D-CD53-4FF2-9CC3-95894AE3B3A3}" srcId="{43DD2EBC-DD8C-4A9D-A973-7E79AA19A10D}" destId="{45ABFE62-F4B9-476F-8D8B-D200EFACD15F}" srcOrd="1" destOrd="0" parTransId="{1D377401-4766-486E-9DF5-8B92F608B463}" sibTransId="{0A6C7089-1CE4-4E7C-9FFF-4AB50712307D}"/>
    <dgm:cxn modelId="{692EBAE9-9503-452D-931E-2014996A4385}" type="presOf" srcId="{45ABFE62-F4B9-476F-8D8B-D200EFACD15F}" destId="{F432699E-750F-4C05-AC85-9A3B65C17D3C}" srcOrd="0" destOrd="0" presId="urn:microsoft.com/office/officeart/2005/8/layout/pyramid1"/>
    <dgm:cxn modelId="{12110513-12A7-424F-88AA-D0559C2DE4E5}" srcId="{43DD2EBC-DD8C-4A9D-A973-7E79AA19A10D}" destId="{C2ACD04A-61AF-4411-8172-A1D9AD2E8A11}" srcOrd="0" destOrd="0" parTransId="{505DAEB9-085F-4F11-AE69-561331D648B8}" sibTransId="{C76CBEDE-8FBF-4F3F-A3C2-C841BBAEC9C0}"/>
    <dgm:cxn modelId="{CF330523-9F6F-4931-9EBF-FEAB04EF216E}" type="presOf" srcId="{08DDACC3-2C18-441F-B25A-2A4F88C78313}" destId="{7CAF1107-AF7C-4A8D-82E9-7E02161E734A}" srcOrd="0" destOrd="0" presId="urn:microsoft.com/office/officeart/2005/8/layout/pyramid1"/>
    <dgm:cxn modelId="{DDD0DCEB-6DBD-44F4-85BC-7936D31CBD79}" type="presOf" srcId="{A95FE9AD-D990-4B67-995B-159F057F2BE9}" destId="{D480EFED-365D-4AFB-A0A9-51D46DA5F554}" srcOrd="1" destOrd="0" presId="urn:microsoft.com/office/officeart/2005/8/layout/pyramid1"/>
    <dgm:cxn modelId="{37131FF0-62E4-481A-990C-0A8215DB1293}" type="presOf" srcId="{C2ACD04A-61AF-4411-8172-A1D9AD2E8A11}" destId="{6AD4DED1-DE9E-42C4-BA8D-451131C1F29B}" srcOrd="0" destOrd="0" presId="urn:microsoft.com/office/officeart/2005/8/layout/pyramid1"/>
    <dgm:cxn modelId="{177D7E6B-7498-43C6-871B-171DF30F2FF8}" srcId="{45ABFE62-F4B9-476F-8D8B-D200EFACD15F}" destId="{F4087216-C315-456B-A9F9-E22D416483B4}" srcOrd="0" destOrd="0" parTransId="{94183FB9-284A-436E-A9F2-D000D9890AFE}" sibTransId="{AAEEDB0A-06E4-4C67-9F0F-248613EAA0F4}"/>
    <dgm:cxn modelId="{99C52438-7232-4052-A4A7-CEAA671D9B92}" type="presOf" srcId="{C2ACD04A-61AF-4411-8172-A1D9AD2E8A11}" destId="{4200F37A-31E2-41CB-9533-255FE2AF21A1}" srcOrd="1" destOrd="0" presId="urn:microsoft.com/office/officeart/2005/8/layout/pyramid1"/>
    <dgm:cxn modelId="{EB0F7B3B-EE1D-4148-B5BC-109B1EE48172}" type="presOf" srcId="{F4087216-C315-456B-A9F9-E22D416483B4}" destId="{40EECA21-4682-4E05-B50D-EC01A5934563}" srcOrd="0" destOrd="0" presId="urn:microsoft.com/office/officeart/2005/8/layout/pyramid1"/>
    <dgm:cxn modelId="{2F7F8DC6-E3BA-4CB1-BC37-54B2BBA53CB4}" type="presOf" srcId="{A7389EF3-B479-4811-88E5-007D4D2D50C2}" destId="{779FB6E6-A847-427B-AF9B-3E803E78D273}" srcOrd="1" destOrd="0" presId="urn:microsoft.com/office/officeart/2005/8/layout/pyramid1"/>
    <dgm:cxn modelId="{52176EA8-62A7-483D-B63A-183ABBD02B37}" type="presOf" srcId="{4BD454E4-A2AB-4863-9FF8-F3BD90EE4D59}" destId="{6A7C308F-06C4-4BDC-80DE-FC06B4CF0F67}" srcOrd="1" destOrd="0" presId="urn:microsoft.com/office/officeart/2005/8/layout/pyramid1"/>
    <dgm:cxn modelId="{954F3961-D62D-41B1-A5DA-766FF3AD5329}" srcId="{4BD454E4-A2AB-4863-9FF8-F3BD90EE4D59}" destId="{75F28542-096E-46B0-B188-1096D7842F73}" srcOrd="0" destOrd="0" parTransId="{50B58CD2-179B-4D64-880C-F9C65E1CB539}" sibTransId="{DC0CFAAD-0F24-43EF-AB75-C60062377AE8}"/>
    <dgm:cxn modelId="{C1632579-EADF-4393-BB2A-357D3ED0BA8E}" type="presOf" srcId="{08DDACC3-2C18-441F-B25A-2A4F88C78313}" destId="{D30C9023-1235-4E3E-940A-4F0702530B90}" srcOrd="1" destOrd="0" presId="urn:microsoft.com/office/officeart/2005/8/layout/pyramid1"/>
    <dgm:cxn modelId="{4EC81477-45E0-4203-98BD-21FDDC1E8DA2}" srcId="{A7389EF3-B479-4811-88E5-007D4D2D50C2}" destId="{3BE8982A-2DDB-4849-BE53-60AFA871A904}" srcOrd="0" destOrd="0" parTransId="{AAF6C779-950F-42E0-AD4D-DC53AC09F569}" sibTransId="{9076F594-8DD5-4EBA-B0B4-4732D6D0B6B3}"/>
    <dgm:cxn modelId="{227F091D-9D5A-4584-BA2B-34816F400177}" type="presParOf" srcId="{75392989-87A3-4B9A-9EA6-056F69F7439F}" destId="{DB82174E-A05D-4A5E-AC8F-CFA6CBB56777}" srcOrd="0" destOrd="0" presId="urn:microsoft.com/office/officeart/2005/8/layout/pyramid1"/>
    <dgm:cxn modelId="{A22C2A38-B90A-439A-92AD-0719E0AC24B6}" type="presParOf" srcId="{DB82174E-A05D-4A5E-AC8F-CFA6CBB56777}" destId="{D824AFD8-27BA-4CA8-9AEC-DA454247C56B}" srcOrd="0" destOrd="0" presId="urn:microsoft.com/office/officeart/2005/8/layout/pyramid1"/>
    <dgm:cxn modelId="{3D006327-3069-4AAF-8D0F-DBAF0266E658}" type="presParOf" srcId="{DB82174E-A05D-4A5E-AC8F-CFA6CBB56777}" destId="{D480EFED-365D-4AFB-A0A9-51D46DA5F554}" srcOrd="1" destOrd="0" presId="urn:microsoft.com/office/officeart/2005/8/layout/pyramid1"/>
    <dgm:cxn modelId="{08A20C66-719F-4673-BEAB-FB656393B0E6}" type="presParOf" srcId="{DB82174E-A05D-4A5E-AC8F-CFA6CBB56777}" destId="{6AD4DED1-DE9E-42C4-BA8D-451131C1F29B}" srcOrd="2" destOrd="0" presId="urn:microsoft.com/office/officeart/2005/8/layout/pyramid1"/>
    <dgm:cxn modelId="{4464D9F2-667A-4C77-8D83-9E1F864F0184}" type="presParOf" srcId="{DB82174E-A05D-4A5E-AC8F-CFA6CBB56777}" destId="{4200F37A-31E2-41CB-9533-255FE2AF21A1}" srcOrd="3" destOrd="0" presId="urn:microsoft.com/office/officeart/2005/8/layout/pyramid1"/>
    <dgm:cxn modelId="{4E459638-8172-4B34-A3D1-8799B2975330}" type="presParOf" srcId="{75392989-87A3-4B9A-9EA6-056F69F7439F}" destId="{2625C75E-0F5E-40ED-AEE4-E7B91DEE827E}" srcOrd="1" destOrd="0" presId="urn:microsoft.com/office/officeart/2005/8/layout/pyramid1"/>
    <dgm:cxn modelId="{D33BF0EA-7287-42B1-B5BD-53CAF12D136B}" type="presParOf" srcId="{2625C75E-0F5E-40ED-AEE4-E7B91DEE827E}" destId="{40EECA21-4682-4E05-B50D-EC01A5934563}" srcOrd="0" destOrd="0" presId="urn:microsoft.com/office/officeart/2005/8/layout/pyramid1"/>
    <dgm:cxn modelId="{BBD5660C-D405-4F33-838D-31EEAD333E9A}" type="presParOf" srcId="{2625C75E-0F5E-40ED-AEE4-E7B91DEE827E}" destId="{309C881C-2677-4891-B62A-6B1FF1037AA4}" srcOrd="1" destOrd="0" presId="urn:microsoft.com/office/officeart/2005/8/layout/pyramid1"/>
    <dgm:cxn modelId="{47A5554F-71E4-429F-9D49-2DF23FDF374E}" type="presParOf" srcId="{2625C75E-0F5E-40ED-AEE4-E7B91DEE827E}" destId="{F432699E-750F-4C05-AC85-9A3B65C17D3C}" srcOrd="2" destOrd="0" presId="urn:microsoft.com/office/officeart/2005/8/layout/pyramid1"/>
    <dgm:cxn modelId="{F6D6D82A-722E-4656-BA47-EEA44C8D5C19}" type="presParOf" srcId="{2625C75E-0F5E-40ED-AEE4-E7B91DEE827E}" destId="{BBA8C05D-A73F-4F85-BCBF-1416A33C4A52}" srcOrd="3" destOrd="0" presId="urn:microsoft.com/office/officeart/2005/8/layout/pyramid1"/>
    <dgm:cxn modelId="{E2F99886-BDBD-472D-B1A1-0ABB6E7F570D}" type="presParOf" srcId="{75392989-87A3-4B9A-9EA6-056F69F7439F}" destId="{6DA77DE9-9097-422F-BEE8-7595FCFB2F69}" srcOrd="2" destOrd="0" presId="urn:microsoft.com/office/officeart/2005/8/layout/pyramid1"/>
    <dgm:cxn modelId="{B9DACE1E-0A94-42B5-BE8A-845D904E1C20}" type="presParOf" srcId="{6DA77DE9-9097-422F-BEE8-7595FCFB2F69}" destId="{EF18690E-654F-4A4E-B52C-D98C03F27476}" srcOrd="0" destOrd="0" presId="urn:microsoft.com/office/officeart/2005/8/layout/pyramid1"/>
    <dgm:cxn modelId="{3C99236B-8AAD-4BE1-9B38-EF0E7969C2B1}" type="presParOf" srcId="{6DA77DE9-9097-422F-BEE8-7595FCFB2F69}" destId="{1808C5A1-F51F-4953-B94C-5ED60E1BF41B}" srcOrd="1" destOrd="0" presId="urn:microsoft.com/office/officeart/2005/8/layout/pyramid1"/>
    <dgm:cxn modelId="{93B3E6ED-A361-4387-8B54-F2A7048348E6}" type="presParOf" srcId="{6DA77DE9-9097-422F-BEE8-7595FCFB2F69}" destId="{D9158945-DFDD-45E9-80DB-DAB30D197B11}" srcOrd="2" destOrd="0" presId="urn:microsoft.com/office/officeart/2005/8/layout/pyramid1"/>
    <dgm:cxn modelId="{0158564D-5784-4701-84CF-43A234FF67F5}" type="presParOf" srcId="{6DA77DE9-9097-422F-BEE8-7595FCFB2F69}" destId="{6A7C308F-06C4-4BDC-80DE-FC06B4CF0F67}" srcOrd="3" destOrd="0" presId="urn:microsoft.com/office/officeart/2005/8/layout/pyramid1"/>
    <dgm:cxn modelId="{2DE8C9E6-207E-42DA-8C27-0145614F5C48}" type="presParOf" srcId="{75392989-87A3-4B9A-9EA6-056F69F7439F}" destId="{AB3264FE-70FF-4667-A5F7-FBF3D1FEC03C}" srcOrd="3" destOrd="0" presId="urn:microsoft.com/office/officeart/2005/8/layout/pyramid1"/>
    <dgm:cxn modelId="{FEA4BCB8-AC43-4698-9736-EC65522E2CD4}" type="presParOf" srcId="{AB3264FE-70FF-4667-A5F7-FBF3D1FEC03C}" destId="{2B5B060A-898C-4AA6-B411-56242CE9FB3D}" srcOrd="0" destOrd="0" presId="urn:microsoft.com/office/officeart/2005/8/layout/pyramid1"/>
    <dgm:cxn modelId="{7537B509-8021-4620-A885-39B672297B96}" type="presParOf" srcId="{AB3264FE-70FF-4667-A5F7-FBF3D1FEC03C}" destId="{B350E9E4-1DFF-424B-AA6B-47EAB3F22194}" srcOrd="1" destOrd="0" presId="urn:microsoft.com/office/officeart/2005/8/layout/pyramid1"/>
    <dgm:cxn modelId="{AC3BAB03-AF8C-488A-9041-CC86F708312F}" type="presParOf" srcId="{AB3264FE-70FF-4667-A5F7-FBF3D1FEC03C}" destId="{7CAF1107-AF7C-4A8D-82E9-7E02161E734A}" srcOrd="2" destOrd="0" presId="urn:microsoft.com/office/officeart/2005/8/layout/pyramid1"/>
    <dgm:cxn modelId="{F1DCD079-3E56-4FE8-993E-0CA4F48DE42A}" type="presParOf" srcId="{AB3264FE-70FF-4667-A5F7-FBF3D1FEC03C}" destId="{D30C9023-1235-4E3E-940A-4F0702530B90}" srcOrd="3" destOrd="0" presId="urn:microsoft.com/office/officeart/2005/8/layout/pyramid1"/>
    <dgm:cxn modelId="{DE39AAF1-1138-47CE-9E97-72CAF4A18781}" type="presParOf" srcId="{75392989-87A3-4B9A-9EA6-056F69F7439F}" destId="{C6396673-DEB1-4190-AE6F-51A0CD10F3D8}" srcOrd="4" destOrd="0" presId="urn:microsoft.com/office/officeart/2005/8/layout/pyramid1"/>
    <dgm:cxn modelId="{69744D61-FA9E-4DF1-838C-51F8C7195443}" type="presParOf" srcId="{C6396673-DEB1-4190-AE6F-51A0CD10F3D8}" destId="{78158524-78FA-4316-AE0B-02A5D42B353B}" srcOrd="0" destOrd="0" presId="urn:microsoft.com/office/officeart/2005/8/layout/pyramid1"/>
    <dgm:cxn modelId="{542C4470-4600-4A3D-9CDF-356435464E65}" type="presParOf" srcId="{C6396673-DEB1-4190-AE6F-51A0CD10F3D8}" destId="{397EAB7C-12F6-464C-8239-8F03639F137E}" srcOrd="1" destOrd="0" presId="urn:microsoft.com/office/officeart/2005/8/layout/pyramid1"/>
    <dgm:cxn modelId="{94C5B1C5-6AD5-4CCD-AC7D-188F49FE4401}" type="presParOf" srcId="{C6396673-DEB1-4190-AE6F-51A0CD10F3D8}" destId="{368E243F-BB1D-40F7-B96C-83AEF7A1762B}" srcOrd="2" destOrd="0" presId="urn:microsoft.com/office/officeart/2005/8/layout/pyramid1"/>
    <dgm:cxn modelId="{7FA3F3C5-2D2C-4A27-80DC-6D9AEEA7C2E9}" type="presParOf" srcId="{C6396673-DEB1-4190-AE6F-51A0CD10F3D8}" destId="{779FB6E6-A847-427B-AF9B-3E803E78D273}"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0172D-C64C-403C-B94B-DA8927969F08}" type="doc">
      <dgm:prSet loTypeId="urn:microsoft.com/office/officeart/2005/8/layout/process1" loCatId="process" qsTypeId="urn:microsoft.com/office/officeart/2005/8/quickstyle/simple1" qsCatId="simple" csTypeId="urn:microsoft.com/office/officeart/2005/8/colors/accent6_2" csCatId="accent6" phldr="1"/>
      <dgm:spPr/>
    </dgm:pt>
    <dgm:pt modelId="{A581E0FC-AECB-4554-B3B0-4602CB66D08D}">
      <dgm:prSet phldrT="[Text]"/>
      <dgm:spPr>
        <a:solidFill>
          <a:srgbClr val="92D050"/>
        </a:solidFill>
      </dgm:spPr>
      <dgm:t>
        <a:bodyPr/>
        <a:lstStyle/>
        <a:p>
          <a:r>
            <a:rPr lang="en-AU" dirty="0">
              <a:solidFill>
                <a:sysClr val="windowText" lastClr="000000"/>
              </a:solidFill>
            </a:rPr>
            <a:t>Initial </a:t>
          </a:r>
          <a:r>
            <a:rPr lang="en-AU" dirty="0" smtClean="0">
              <a:solidFill>
                <a:sysClr val="windowText" lastClr="000000"/>
              </a:solidFill>
            </a:rPr>
            <a:t>Outcomes assessment</a:t>
          </a:r>
          <a:endParaRPr lang="en-AU" dirty="0">
            <a:solidFill>
              <a:sysClr val="windowText" lastClr="000000"/>
            </a:solidFill>
          </a:endParaRPr>
        </a:p>
      </dgm:t>
    </dgm:pt>
    <dgm:pt modelId="{423BDC0A-6098-44F1-87FF-3E97D626541E}" type="parTrans" cxnId="{A328036E-A748-4666-882F-77A0BA2C6A8E}">
      <dgm:prSet/>
      <dgm:spPr/>
      <dgm:t>
        <a:bodyPr/>
        <a:lstStyle/>
        <a:p>
          <a:endParaRPr lang="en-AU"/>
        </a:p>
      </dgm:t>
    </dgm:pt>
    <dgm:pt modelId="{6AD08D9B-6F12-4F37-99B0-46D736490BA7}" type="sibTrans" cxnId="{A328036E-A748-4666-882F-77A0BA2C6A8E}">
      <dgm:prSet/>
      <dgm:spPr>
        <a:solidFill>
          <a:schemeClr val="tx1"/>
        </a:solidFill>
      </dgm:spPr>
      <dgm:t>
        <a:bodyPr/>
        <a:lstStyle/>
        <a:p>
          <a:endParaRPr lang="en-AU"/>
        </a:p>
      </dgm:t>
    </dgm:pt>
    <dgm:pt modelId="{64640EC8-CAD1-4DB8-8208-FDF99630DF44}">
      <dgm:prSet phldrT="[Text]"/>
      <dgm:spPr>
        <a:solidFill>
          <a:srgbClr val="92D050"/>
        </a:solidFill>
      </dgm:spPr>
      <dgm:t>
        <a:bodyPr/>
        <a:lstStyle/>
        <a:p>
          <a:r>
            <a:rPr lang="en-AU" dirty="0">
              <a:solidFill>
                <a:sysClr val="windowText" lastClr="000000"/>
              </a:solidFill>
            </a:rPr>
            <a:t>Service Delivery</a:t>
          </a:r>
        </a:p>
      </dgm:t>
    </dgm:pt>
    <dgm:pt modelId="{A8AB815A-0EAB-4EBB-8DC6-9E14A263A5A8}" type="parTrans" cxnId="{9403F7D1-D728-4AF2-9A9A-99564C259B94}">
      <dgm:prSet/>
      <dgm:spPr/>
      <dgm:t>
        <a:bodyPr/>
        <a:lstStyle/>
        <a:p>
          <a:endParaRPr lang="en-AU"/>
        </a:p>
      </dgm:t>
    </dgm:pt>
    <dgm:pt modelId="{F4E8649E-E22D-4A54-8262-3965D32B6883}" type="sibTrans" cxnId="{9403F7D1-D728-4AF2-9A9A-99564C259B94}">
      <dgm:prSet/>
      <dgm:spPr>
        <a:solidFill>
          <a:schemeClr val="tx1"/>
        </a:solidFill>
      </dgm:spPr>
      <dgm:t>
        <a:bodyPr/>
        <a:lstStyle/>
        <a:p>
          <a:endParaRPr lang="en-AU"/>
        </a:p>
      </dgm:t>
    </dgm:pt>
    <dgm:pt modelId="{DCC72FDF-EC45-4942-8D0E-2F56A490C5B2}">
      <dgm:prSet/>
      <dgm:spPr>
        <a:solidFill>
          <a:srgbClr val="92D050"/>
        </a:solidFill>
      </dgm:spPr>
      <dgm:t>
        <a:bodyPr/>
        <a:lstStyle/>
        <a:p>
          <a:r>
            <a:rPr lang="en-AU" dirty="0">
              <a:solidFill>
                <a:sysClr val="windowText" lastClr="000000"/>
              </a:solidFill>
            </a:rPr>
            <a:t>Goal Review</a:t>
          </a:r>
        </a:p>
      </dgm:t>
    </dgm:pt>
    <dgm:pt modelId="{9C13AC6F-D72B-4087-9EC8-E947E3FEB059}" type="parTrans" cxnId="{1D5EA0D2-96D3-4E9F-B9BE-4B5A4AE570BB}">
      <dgm:prSet/>
      <dgm:spPr/>
      <dgm:t>
        <a:bodyPr/>
        <a:lstStyle/>
        <a:p>
          <a:endParaRPr lang="en-AU"/>
        </a:p>
      </dgm:t>
    </dgm:pt>
    <dgm:pt modelId="{8737E666-EE33-461C-AA45-4D723BD8FAD9}" type="sibTrans" cxnId="{1D5EA0D2-96D3-4E9F-B9BE-4B5A4AE570BB}">
      <dgm:prSet/>
      <dgm:spPr>
        <a:solidFill>
          <a:schemeClr val="tx1"/>
        </a:solidFill>
      </dgm:spPr>
      <dgm:t>
        <a:bodyPr/>
        <a:lstStyle/>
        <a:p>
          <a:endParaRPr lang="en-AU"/>
        </a:p>
      </dgm:t>
    </dgm:pt>
    <dgm:pt modelId="{787EAFC1-1716-4CDE-AEB8-83E818966A1C}">
      <dgm:prSet custT="1"/>
      <dgm:spPr>
        <a:solidFill>
          <a:srgbClr val="92D050"/>
        </a:solidFill>
      </dgm:spPr>
      <dgm:t>
        <a:bodyPr/>
        <a:lstStyle/>
        <a:p>
          <a:r>
            <a:rPr lang="en-AU" sz="1800" dirty="0" smtClean="0">
              <a:solidFill>
                <a:sysClr val="windowText" lastClr="000000"/>
              </a:solidFill>
            </a:rPr>
            <a:t>Subsequent Outcomes Assessment</a:t>
          </a:r>
        </a:p>
        <a:p>
          <a:r>
            <a:rPr lang="en-AU" sz="1800" dirty="0" smtClean="0">
              <a:solidFill>
                <a:sysClr val="windowText" lastClr="000000"/>
              </a:solidFill>
            </a:rPr>
            <a:t>(measure of change)</a:t>
          </a:r>
          <a:endParaRPr lang="en-AU" sz="1800" dirty="0">
            <a:solidFill>
              <a:sysClr val="windowText" lastClr="000000"/>
            </a:solidFill>
          </a:endParaRPr>
        </a:p>
      </dgm:t>
    </dgm:pt>
    <dgm:pt modelId="{7D47EA72-2412-4F11-8DB5-75381230A6F7}" type="parTrans" cxnId="{BC245794-AD59-494F-A292-EFC98CFD2FD1}">
      <dgm:prSet/>
      <dgm:spPr/>
      <dgm:t>
        <a:bodyPr/>
        <a:lstStyle/>
        <a:p>
          <a:endParaRPr lang="en-AU"/>
        </a:p>
      </dgm:t>
    </dgm:pt>
    <dgm:pt modelId="{C4508122-05DC-425F-A26B-FACC21F2982B}" type="sibTrans" cxnId="{BC245794-AD59-494F-A292-EFC98CFD2FD1}">
      <dgm:prSet/>
      <dgm:spPr>
        <a:solidFill>
          <a:schemeClr val="tx1"/>
        </a:solidFill>
      </dgm:spPr>
      <dgm:t>
        <a:bodyPr/>
        <a:lstStyle/>
        <a:p>
          <a:endParaRPr lang="en-AU"/>
        </a:p>
      </dgm:t>
    </dgm:pt>
    <dgm:pt modelId="{8AE8D60D-B849-449D-BDC0-BEA98B2B1222}">
      <dgm:prSet custT="1"/>
      <dgm:spPr>
        <a:solidFill>
          <a:schemeClr val="accent1">
            <a:lumMod val="60000"/>
            <a:lumOff val="40000"/>
          </a:schemeClr>
        </a:solidFill>
      </dgm:spPr>
      <dgm:t>
        <a:bodyPr/>
        <a:lstStyle/>
        <a:p>
          <a:r>
            <a:rPr lang="en-AU" sz="2000" dirty="0" smtClean="0">
              <a:solidFill>
                <a:sysClr val="windowText" lastClr="000000"/>
              </a:solidFill>
            </a:rPr>
            <a:t>Outcomes Data</a:t>
          </a:r>
        </a:p>
        <a:p>
          <a:r>
            <a:rPr lang="en-AU" sz="2000" dirty="0" smtClean="0">
              <a:solidFill>
                <a:sysClr val="windowText" lastClr="000000"/>
              </a:solidFill>
            </a:rPr>
            <a:t>(reports)</a:t>
          </a:r>
          <a:endParaRPr lang="en-AU" sz="2000" dirty="0">
            <a:solidFill>
              <a:sysClr val="windowText" lastClr="000000"/>
            </a:solidFill>
          </a:endParaRPr>
        </a:p>
      </dgm:t>
    </dgm:pt>
    <dgm:pt modelId="{156F910E-3BB9-48FB-8A53-5DE15462AF63}" type="parTrans" cxnId="{C5127214-94ED-471E-B650-92D8830C7DDF}">
      <dgm:prSet/>
      <dgm:spPr/>
      <dgm:t>
        <a:bodyPr/>
        <a:lstStyle/>
        <a:p>
          <a:endParaRPr lang="en-AU"/>
        </a:p>
      </dgm:t>
    </dgm:pt>
    <dgm:pt modelId="{E9A251A8-5E18-4824-9C79-C098FF15DA0F}" type="sibTrans" cxnId="{C5127214-94ED-471E-B650-92D8830C7DDF}">
      <dgm:prSet/>
      <dgm:spPr/>
      <dgm:t>
        <a:bodyPr/>
        <a:lstStyle/>
        <a:p>
          <a:endParaRPr lang="en-AU"/>
        </a:p>
      </dgm:t>
    </dgm:pt>
    <dgm:pt modelId="{C9AFCE2B-5841-4635-968E-ABAC86BD91C2}">
      <dgm:prSet phldrT="[Text]"/>
      <dgm:spPr>
        <a:solidFill>
          <a:srgbClr val="92D050"/>
        </a:solidFill>
      </dgm:spPr>
      <dgm:t>
        <a:bodyPr/>
        <a:lstStyle/>
        <a:p>
          <a:r>
            <a:rPr lang="en-AU" dirty="0">
              <a:solidFill>
                <a:sysClr val="windowText" lastClr="000000"/>
              </a:solidFill>
            </a:rPr>
            <a:t>Goal Planning</a:t>
          </a:r>
        </a:p>
      </dgm:t>
    </dgm:pt>
    <dgm:pt modelId="{F5F47594-B864-441D-B301-B9B61AD0B0E9}" type="sibTrans" cxnId="{152EEA96-B548-4227-93C1-3C488865A7A5}">
      <dgm:prSet/>
      <dgm:spPr>
        <a:solidFill>
          <a:schemeClr val="tx1"/>
        </a:solidFill>
      </dgm:spPr>
      <dgm:t>
        <a:bodyPr/>
        <a:lstStyle/>
        <a:p>
          <a:endParaRPr lang="en-AU"/>
        </a:p>
      </dgm:t>
    </dgm:pt>
    <dgm:pt modelId="{FC2AB984-0EBC-440C-B16D-B3350897FB32}" type="parTrans" cxnId="{152EEA96-B548-4227-93C1-3C488865A7A5}">
      <dgm:prSet/>
      <dgm:spPr/>
      <dgm:t>
        <a:bodyPr/>
        <a:lstStyle/>
        <a:p>
          <a:endParaRPr lang="en-AU"/>
        </a:p>
      </dgm:t>
    </dgm:pt>
    <dgm:pt modelId="{1222EF65-5019-4B10-A065-FE7BD7636F47}" type="pres">
      <dgm:prSet presAssocID="{6D40172D-C64C-403C-B94B-DA8927969F08}" presName="Name0" presStyleCnt="0">
        <dgm:presLayoutVars>
          <dgm:dir/>
          <dgm:resizeHandles val="exact"/>
        </dgm:presLayoutVars>
      </dgm:prSet>
      <dgm:spPr/>
    </dgm:pt>
    <dgm:pt modelId="{FEFC9DEA-2022-443E-BADB-718649ED35A2}" type="pres">
      <dgm:prSet presAssocID="{A581E0FC-AECB-4554-B3B0-4602CB66D08D}" presName="node" presStyleLbl="node1" presStyleIdx="0" presStyleCnt="6" custLinFactNeighborY="-5506">
        <dgm:presLayoutVars>
          <dgm:bulletEnabled val="1"/>
        </dgm:presLayoutVars>
      </dgm:prSet>
      <dgm:spPr/>
      <dgm:t>
        <a:bodyPr/>
        <a:lstStyle/>
        <a:p>
          <a:endParaRPr lang="en-AU"/>
        </a:p>
      </dgm:t>
    </dgm:pt>
    <dgm:pt modelId="{E1F3A8E0-053D-4124-B9B1-689FF1C4F019}" type="pres">
      <dgm:prSet presAssocID="{6AD08D9B-6F12-4F37-99B0-46D736490BA7}" presName="sibTrans" presStyleLbl="sibTrans2D1" presStyleIdx="0" presStyleCnt="5"/>
      <dgm:spPr/>
      <dgm:t>
        <a:bodyPr/>
        <a:lstStyle/>
        <a:p>
          <a:endParaRPr lang="en-AU"/>
        </a:p>
      </dgm:t>
    </dgm:pt>
    <dgm:pt modelId="{0D6B9642-23BF-48C0-BCB2-0694DDF9FB70}" type="pres">
      <dgm:prSet presAssocID="{6AD08D9B-6F12-4F37-99B0-46D736490BA7}" presName="connectorText" presStyleLbl="sibTrans2D1" presStyleIdx="0" presStyleCnt="5"/>
      <dgm:spPr/>
      <dgm:t>
        <a:bodyPr/>
        <a:lstStyle/>
        <a:p>
          <a:endParaRPr lang="en-AU"/>
        </a:p>
      </dgm:t>
    </dgm:pt>
    <dgm:pt modelId="{BFFDED0D-A6D7-4C85-A82F-904F2176BFD8}" type="pres">
      <dgm:prSet presAssocID="{C9AFCE2B-5841-4635-968E-ABAC86BD91C2}" presName="node" presStyleLbl="node1" presStyleIdx="1" presStyleCnt="6">
        <dgm:presLayoutVars>
          <dgm:bulletEnabled val="1"/>
        </dgm:presLayoutVars>
      </dgm:prSet>
      <dgm:spPr/>
      <dgm:t>
        <a:bodyPr/>
        <a:lstStyle/>
        <a:p>
          <a:endParaRPr lang="en-AU"/>
        </a:p>
      </dgm:t>
    </dgm:pt>
    <dgm:pt modelId="{5E759F3D-6C65-46BF-AE80-04780E275061}" type="pres">
      <dgm:prSet presAssocID="{F5F47594-B864-441D-B301-B9B61AD0B0E9}" presName="sibTrans" presStyleLbl="sibTrans2D1" presStyleIdx="1" presStyleCnt="5"/>
      <dgm:spPr/>
      <dgm:t>
        <a:bodyPr/>
        <a:lstStyle/>
        <a:p>
          <a:endParaRPr lang="en-AU"/>
        </a:p>
      </dgm:t>
    </dgm:pt>
    <dgm:pt modelId="{58B204EC-34A1-46C6-98B2-29C96B0B05B3}" type="pres">
      <dgm:prSet presAssocID="{F5F47594-B864-441D-B301-B9B61AD0B0E9}" presName="connectorText" presStyleLbl="sibTrans2D1" presStyleIdx="1" presStyleCnt="5"/>
      <dgm:spPr/>
      <dgm:t>
        <a:bodyPr/>
        <a:lstStyle/>
        <a:p>
          <a:endParaRPr lang="en-AU"/>
        </a:p>
      </dgm:t>
    </dgm:pt>
    <dgm:pt modelId="{68C09935-D586-45DD-88EE-B1CEC8DA059E}" type="pres">
      <dgm:prSet presAssocID="{64640EC8-CAD1-4DB8-8208-FDF99630DF44}" presName="node" presStyleLbl="node1" presStyleIdx="2" presStyleCnt="6">
        <dgm:presLayoutVars>
          <dgm:bulletEnabled val="1"/>
        </dgm:presLayoutVars>
      </dgm:prSet>
      <dgm:spPr/>
      <dgm:t>
        <a:bodyPr/>
        <a:lstStyle/>
        <a:p>
          <a:endParaRPr lang="en-AU"/>
        </a:p>
      </dgm:t>
    </dgm:pt>
    <dgm:pt modelId="{7C476419-3E31-45A0-B503-6A3AC1D96E78}" type="pres">
      <dgm:prSet presAssocID="{F4E8649E-E22D-4A54-8262-3965D32B6883}" presName="sibTrans" presStyleLbl="sibTrans2D1" presStyleIdx="2" presStyleCnt="5"/>
      <dgm:spPr/>
      <dgm:t>
        <a:bodyPr/>
        <a:lstStyle/>
        <a:p>
          <a:endParaRPr lang="en-AU"/>
        </a:p>
      </dgm:t>
    </dgm:pt>
    <dgm:pt modelId="{2BC8543B-0572-4045-A781-0E7225EDCB1A}" type="pres">
      <dgm:prSet presAssocID="{F4E8649E-E22D-4A54-8262-3965D32B6883}" presName="connectorText" presStyleLbl="sibTrans2D1" presStyleIdx="2" presStyleCnt="5"/>
      <dgm:spPr/>
      <dgm:t>
        <a:bodyPr/>
        <a:lstStyle/>
        <a:p>
          <a:endParaRPr lang="en-AU"/>
        </a:p>
      </dgm:t>
    </dgm:pt>
    <dgm:pt modelId="{A4AA563A-AA29-405E-A9FA-59F6FF943736}" type="pres">
      <dgm:prSet presAssocID="{DCC72FDF-EC45-4942-8D0E-2F56A490C5B2}" presName="node" presStyleLbl="node1" presStyleIdx="3" presStyleCnt="6">
        <dgm:presLayoutVars>
          <dgm:bulletEnabled val="1"/>
        </dgm:presLayoutVars>
      </dgm:prSet>
      <dgm:spPr/>
      <dgm:t>
        <a:bodyPr/>
        <a:lstStyle/>
        <a:p>
          <a:endParaRPr lang="en-AU"/>
        </a:p>
      </dgm:t>
    </dgm:pt>
    <dgm:pt modelId="{5AF61134-6EE3-43C5-8005-0BDAB47BD7BA}" type="pres">
      <dgm:prSet presAssocID="{8737E666-EE33-461C-AA45-4D723BD8FAD9}" presName="sibTrans" presStyleLbl="sibTrans2D1" presStyleIdx="3" presStyleCnt="5"/>
      <dgm:spPr/>
      <dgm:t>
        <a:bodyPr/>
        <a:lstStyle/>
        <a:p>
          <a:endParaRPr lang="en-AU"/>
        </a:p>
      </dgm:t>
    </dgm:pt>
    <dgm:pt modelId="{C48A84A9-A320-4496-A10C-74EA06D277E7}" type="pres">
      <dgm:prSet presAssocID="{8737E666-EE33-461C-AA45-4D723BD8FAD9}" presName="connectorText" presStyleLbl="sibTrans2D1" presStyleIdx="3" presStyleCnt="5"/>
      <dgm:spPr/>
      <dgm:t>
        <a:bodyPr/>
        <a:lstStyle/>
        <a:p>
          <a:endParaRPr lang="en-AU"/>
        </a:p>
      </dgm:t>
    </dgm:pt>
    <dgm:pt modelId="{04D972FB-028D-4968-966D-D6290BDEBD35}" type="pres">
      <dgm:prSet presAssocID="{787EAFC1-1716-4CDE-AEB8-83E818966A1C}" presName="node" presStyleLbl="node1" presStyleIdx="4" presStyleCnt="6" custScaleX="118708">
        <dgm:presLayoutVars>
          <dgm:bulletEnabled val="1"/>
        </dgm:presLayoutVars>
      </dgm:prSet>
      <dgm:spPr/>
      <dgm:t>
        <a:bodyPr/>
        <a:lstStyle/>
        <a:p>
          <a:endParaRPr lang="en-AU"/>
        </a:p>
      </dgm:t>
    </dgm:pt>
    <dgm:pt modelId="{C52591EB-1803-491C-8B01-F4FD5F509558}" type="pres">
      <dgm:prSet presAssocID="{C4508122-05DC-425F-A26B-FACC21F2982B}" presName="sibTrans" presStyleLbl="sibTrans2D1" presStyleIdx="4" presStyleCnt="5"/>
      <dgm:spPr/>
      <dgm:t>
        <a:bodyPr/>
        <a:lstStyle/>
        <a:p>
          <a:endParaRPr lang="en-AU"/>
        </a:p>
      </dgm:t>
    </dgm:pt>
    <dgm:pt modelId="{CF854924-1822-4738-AA29-354209429C4D}" type="pres">
      <dgm:prSet presAssocID="{C4508122-05DC-425F-A26B-FACC21F2982B}" presName="connectorText" presStyleLbl="sibTrans2D1" presStyleIdx="4" presStyleCnt="5"/>
      <dgm:spPr/>
      <dgm:t>
        <a:bodyPr/>
        <a:lstStyle/>
        <a:p>
          <a:endParaRPr lang="en-AU"/>
        </a:p>
      </dgm:t>
    </dgm:pt>
    <dgm:pt modelId="{53C40D5F-3F24-4E36-B1A7-E7A675C7092C}" type="pres">
      <dgm:prSet presAssocID="{8AE8D60D-B849-449D-BDC0-BEA98B2B1222}" presName="node" presStyleLbl="node1" presStyleIdx="5" presStyleCnt="6">
        <dgm:presLayoutVars>
          <dgm:bulletEnabled val="1"/>
        </dgm:presLayoutVars>
      </dgm:prSet>
      <dgm:spPr/>
      <dgm:t>
        <a:bodyPr/>
        <a:lstStyle/>
        <a:p>
          <a:endParaRPr lang="en-AU"/>
        </a:p>
      </dgm:t>
    </dgm:pt>
  </dgm:ptLst>
  <dgm:cxnLst>
    <dgm:cxn modelId="{9AD94298-8495-4501-8775-0A584E14D106}" type="presOf" srcId="{6AD08D9B-6F12-4F37-99B0-46D736490BA7}" destId="{0D6B9642-23BF-48C0-BCB2-0694DDF9FB70}" srcOrd="1" destOrd="0" presId="urn:microsoft.com/office/officeart/2005/8/layout/process1"/>
    <dgm:cxn modelId="{451DD4AE-40D0-4267-92E8-B4B498E5981A}" type="presOf" srcId="{64640EC8-CAD1-4DB8-8208-FDF99630DF44}" destId="{68C09935-D586-45DD-88EE-B1CEC8DA059E}" srcOrd="0" destOrd="0" presId="urn:microsoft.com/office/officeart/2005/8/layout/process1"/>
    <dgm:cxn modelId="{27B8AB34-3592-46A8-A342-283338F89964}" type="presOf" srcId="{8AE8D60D-B849-449D-BDC0-BEA98B2B1222}" destId="{53C40D5F-3F24-4E36-B1A7-E7A675C7092C}" srcOrd="0" destOrd="0" presId="urn:microsoft.com/office/officeart/2005/8/layout/process1"/>
    <dgm:cxn modelId="{9403F7D1-D728-4AF2-9A9A-99564C259B94}" srcId="{6D40172D-C64C-403C-B94B-DA8927969F08}" destId="{64640EC8-CAD1-4DB8-8208-FDF99630DF44}" srcOrd="2" destOrd="0" parTransId="{A8AB815A-0EAB-4EBB-8DC6-9E14A263A5A8}" sibTransId="{F4E8649E-E22D-4A54-8262-3965D32B6883}"/>
    <dgm:cxn modelId="{292D508E-5A4C-4045-87B2-910CC66A915A}" type="presOf" srcId="{787EAFC1-1716-4CDE-AEB8-83E818966A1C}" destId="{04D972FB-028D-4968-966D-D6290BDEBD35}" srcOrd="0" destOrd="0" presId="urn:microsoft.com/office/officeart/2005/8/layout/process1"/>
    <dgm:cxn modelId="{C5127214-94ED-471E-B650-92D8830C7DDF}" srcId="{6D40172D-C64C-403C-B94B-DA8927969F08}" destId="{8AE8D60D-B849-449D-BDC0-BEA98B2B1222}" srcOrd="5" destOrd="0" parTransId="{156F910E-3BB9-48FB-8A53-5DE15462AF63}" sibTransId="{E9A251A8-5E18-4824-9C79-C098FF15DA0F}"/>
    <dgm:cxn modelId="{7C5E9EFD-C919-4335-8911-FCFE3A3B1304}" type="presOf" srcId="{6D40172D-C64C-403C-B94B-DA8927969F08}" destId="{1222EF65-5019-4B10-A065-FE7BD7636F47}" srcOrd="0" destOrd="0" presId="urn:microsoft.com/office/officeart/2005/8/layout/process1"/>
    <dgm:cxn modelId="{AAA64573-0F1A-484D-9644-65D96C11208C}" type="presOf" srcId="{F4E8649E-E22D-4A54-8262-3965D32B6883}" destId="{7C476419-3E31-45A0-B503-6A3AC1D96E78}" srcOrd="0" destOrd="0" presId="urn:microsoft.com/office/officeart/2005/8/layout/process1"/>
    <dgm:cxn modelId="{F76C08C4-7F9B-4BF9-B1D9-B1E0A47F1012}" type="presOf" srcId="{8737E666-EE33-461C-AA45-4D723BD8FAD9}" destId="{5AF61134-6EE3-43C5-8005-0BDAB47BD7BA}" srcOrd="0" destOrd="0" presId="urn:microsoft.com/office/officeart/2005/8/layout/process1"/>
    <dgm:cxn modelId="{E896F1A3-1EBD-460C-8748-6BEFF238E6AD}" type="presOf" srcId="{DCC72FDF-EC45-4942-8D0E-2F56A490C5B2}" destId="{A4AA563A-AA29-405E-A9FA-59F6FF943736}" srcOrd="0" destOrd="0" presId="urn:microsoft.com/office/officeart/2005/8/layout/process1"/>
    <dgm:cxn modelId="{E51415B3-48F2-44B2-9563-988C28E746E7}" type="presOf" srcId="{8737E666-EE33-461C-AA45-4D723BD8FAD9}" destId="{C48A84A9-A320-4496-A10C-74EA06D277E7}" srcOrd="1" destOrd="0" presId="urn:microsoft.com/office/officeart/2005/8/layout/process1"/>
    <dgm:cxn modelId="{DDB86056-442A-4F6E-BDD4-ABC25B7C5F85}" type="presOf" srcId="{C9AFCE2B-5841-4635-968E-ABAC86BD91C2}" destId="{BFFDED0D-A6D7-4C85-A82F-904F2176BFD8}" srcOrd="0" destOrd="0" presId="urn:microsoft.com/office/officeart/2005/8/layout/process1"/>
    <dgm:cxn modelId="{CFADE0EA-D8D1-4734-A36F-C02661367BF4}" type="presOf" srcId="{A581E0FC-AECB-4554-B3B0-4602CB66D08D}" destId="{FEFC9DEA-2022-443E-BADB-718649ED35A2}" srcOrd="0" destOrd="0" presId="urn:microsoft.com/office/officeart/2005/8/layout/process1"/>
    <dgm:cxn modelId="{0B17E83A-9DE8-4E5B-8C82-CF3A62AAAB6C}" type="presOf" srcId="{6AD08D9B-6F12-4F37-99B0-46D736490BA7}" destId="{E1F3A8E0-053D-4124-B9B1-689FF1C4F019}" srcOrd="0" destOrd="0" presId="urn:microsoft.com/office/officeart/2005/8/layout/process1"/>
    <dgm:cxn modelId="{E6A08B03-1F7B-4D9C-A24F-E6643198178D}" type="presOf" srcId="{F5F47594-B864-441D-B301-B9B61AD0B0E9}" destId="{58B204EC-34A1-46C6-98B2-29C96B0B05B3}" srcOrd="1" destOrd="0" presId="urn:microsoft.com/office/officeart/2005/8/layout/process1"/>
    <dgm:cxn modelId="{DD936F8F-2A2E-422C-A7F0-751511E0B7AF}" type="presOf" srcId="{F4E8649E-E22D-4A54-8262-3965D32B6883}" destId="{2BC8543B-0572-4045-A781-0E7225EDCB1A}" srcOrd="1" destOrd="0" presId="urn:microsoft.com/office/officeart/2005/8/layout/process1"/>
    <dgm:cxn modelId="{BC245794-AD59-494F-A292-EFC98CFD2FD1}" srcId="{6D40172D-C64C-403C-B94B-DA8927969F08}" destId="{787EAFC1-1716-4CDE-AEB8-83E818966A1C}" srcOrd="4" destOrd="0" parTransId="{7D47EA72-2412-4F11-8DB5-75381230A6F7}" sibTransId="{C4508122-05DC-425F-A26B-FACC21F2982B}"/>
    <dgm:cxn modelId="{1D5EA0D2-96D3-4E9F-B9BE-4B5A4AE570BB}" srcId="{6D40172D-C64C-403C-B94B-DA8927969F08}" destId="{DCC72FDF-EC45-4942-8D0E-2F56A490C5B2}" srcOrd="3" destOrd="0" parTransId="{9C13AC6F-D72B-4087-9EC8-E947E3FEB059}" sibTransId="{8737E666-EE33-461C-AA45-4D723BD8FAD9}"/>
    <dgm:cxn modelId="{A328036E-A748-4666-882F-77A0BA2C6A8E}" srcId="{6D40172D-C64C-403C-B94B-DA8927969F08}" destId="{A581E0FC-AECB-4554-B3B0-4602CB66D08D}" srcOrd="0" destOrd="0" parTransId="{423BDC0A-6098-44F1-87FF-3E97D626541E}" sibTransId="{6AD08D9B-6F12-4F37-99B0-46D736490BA7}"/>
    <dgm:cxn modelId="{F92FCDBB-B176-4D1E-BFE9-E9AFE1AA49EF}" type="presOf" srcId="{F5F47594-B864-441D-B301-B9B61AD0B0E9}" destId="{5E759F3D-6C65-46BF-AE80-04780E275061}" srcOrd="0" destOrd="0" presId="urn:microsoft.com/office/officeart/2005/8/layout/process1"/>
    <dgm:cxn modelId="{6640B6E7-BDDC-43FF-A9F0-A037421C3620}" type="presOf" srcId="{C4508122-05DC-425F-A26B-FACC21F2982B}" destId="{C52591EB-1803-491C-8B01-F4FD5F509558}" srcOrd="0" destOrd="0" presId="urn:microsoft.com/office/officeart/2005/8/layout/process1"/>
    <dgm:cxn modelId="{4ACC0989-3ADD-4B94-9C7C-97F5C44741C6}" type="presOf" srcId="{C4508122-05DC-425F-A26B-FACC21F2982B}" destId="{CF854924-1822-4738-AA29-354209429C4D}" srcOrd="1" destOrd="0" presId="urn:microsoft.com/office/officeart/2005/8/layout/process1"/>
    <dgm:cxn modelId="{152EEA96-B548-4227-93C1-3C488865A7A5}" srcId="{6D40172D-C64C-403C-B94B-DA8927969F08}" destId="{C9AFCE2B-5841-4635-968E-ABAC86BD91C2}" srcOrd="1" destOrd="0" parTransId="{FC2AB984-0EBC-440C-B16D-B3350897FB32}" sibTransId="{F5F47594-B864-441D-B301-B9B61AD0B0E9}"/>
    <dgm:cxn modelId="{EFA22A71-E6D3-45E0-A081-016C85252507}" type="presParOf" srcId="{1222EF65-5019-4B10-A065-FE7BD7636F47}" destId="{FEFC9DEA-2022-443E-BADB-718649ED35A2}" srcOrd="0" destOrd="0" presId="urn:microsoft.com/office/officeart/2005/8/layout/process1"/>
    <dgm:cxn modelId="{26985F22-BCE2-475E-81B4-2A7818CC6DB6}" type="presParOf" srcId="{1222EF65-5019-4B10-A065-FE7BD7636F47}" destId="{E1F3A8E0-053D-4124-B9B1-689FF1C4F019}" srcOrd="1" destOrd="0" presId="urn:microsoft.com/office/officeart/2005/8/layout/process1"/>
    <dgm:cxn modelId="{2A4B7BEA-35A8-4985-B407-B799F69E50CA}" type="presParOf" srcId="{E1F3A8E0-053D-4124-B9B1-689FF1C4F019}" destId="{0D6B9642-23BF-48C0-BCB2-0694DDF9FB70}" srcOrd="0" destOrd="0" presId="urn:microsoft.com/office/officeart/2005/8/layout/process1"/>
    <dgm:cxn modelId="{DAE78DAA-6F9F-487C-9AD3-B9DB0FC1BCD1}" type="presParOf" srcId="{1222EF65-5019-4B10-A065-FE7BD7636F47}" destId="{BFFDED0D-A6D7-4C85-A82F-904F2176BFD8}" srcOrd="2" destOrd="0" presId="urn:microsoft.com/office/officeart/2005/8/layout/process1"/>
    <dgm:cxn modelId="{B39B8D32-4319-490C-A1C3-CD9FC1D6FB24}" type="presParOf" srcId="{1222EF65-5019-4B10-A065-FE7BD7636F47}" destId="{5E759F3D-6C65-46BF-AE80-04780E275061}" srcOrd="3" destOrd="0" presId="urn:microsoft.com/office/officeart/2005/8/layout/process1"/>
    <dgm:cxn modelId="{025B3256-B8B7-4F2F-93CE-F30D0538AAE3}" type="presParOf" srcId="{5E759F3D-6C65-46BF-AE80-04780E275061}" destId="{58B204EC-34A1-46C6-98B2-29C96B0B05B3}" srcOrd="0" destOrd="0" presId="urn:microsoft.com/office/officeart/2005/8/layout/process1"/>
    <dgm:cxn modelId="{1565B67C-FF57-434C-A70A-34D0A641D2E2}" type="presParOf" srcId="{1222EF65-5019-4B10-A065-FE7BD7636F47}" destId="{68C09935-D586-45DD-88EE-B1CEC8DA059E}" srcOrd="4" destOrd="0" presId="urn:microsoft.com/office/officeart/2005/8/layout/process1"/>
    <dgm:cxn modelId="{EB579F72-976D-46C3-AD0A-F6D72CB2EAB2}" type="presParOf" srcId="{1222EF65-5019-4B10-A065-FE7BD7636F47}" destId="{7C476419-3E31-45A0-B503-6A3AC1D96E78}" srcOrd="5" destOrd="0" presId="urn:microsoft.com/office/officeart/2005/8/layout/process1"/>
    <dgm:cxn modelId="{2F5DCB4C-F670-48BD-B562-C6B5EC3E2505}" type="presParOf" srcId="{7C476419-3E31-45A0-B503-6A3AC1D96E78}" destId="{2BC8543B-0572-4045-A781-0E7225EDCB1A}" srcOrd="0" destOrd="0" presId="urn:microsoft.com/office/officeart/2005/8/layout/process1"/>
    <dgm:cxn modelId="{220F23E8-851C-40A1-AAC9-B7D9A2A1FB81}" type="presParOf" srcId="{1222EF65-5019-4B10-A065-FE7BD7636F47}" destId="{A4AA563A-AA29-405E-A9FA-59F6FF943736}" srcOrd="6" destOrd="0" presId="urn:microsoft.com/office/officeart/2005/8/layout/process1"/>
    <dgm:cxn modelId="{378DC632-EA38-4327-BAD8-D5CC1A282D5A}" type="presParOf" srcId="{1222EF65-5019-4B10-A065-FE7BD7636F47}" destId="{5AF61134-6EE3-43C5-8005-0BDAB47BD7BA}" srcOrd="7" destOrd="0" presId="urn:microsoft.com/office/officeart/2005/8/layout/process1"/>
    <dgm:cxn modelId="{328092B1-C32A-405A-882B-71B43694518C}" type="presParOf" srcId="{5AF61134-6EE3-43C5-8005-0BDAB47BD7BA}" destId="{C48A84A9-A320-4496-A10C-74EA06D277E7}" srcOrd="0" destOrd="0" presId="urn:microsoft.com/office/officeart/2005/8/layout/process1"/>
    <dgm:cxn modelId="{46F82D8A-9C45-457F-B0E1-9F1A41F3FC46}" type="presParOf" srcId="{1222EF65-5019-4B10-A065-FE7BD7636F47}" destId="{04D972FB-028D-4968-966D-D6290BDEBD35}" srcOrd="8" destOrd="0" presId="urn:microsoft.com/office/officeart/2005/8/layout/process1"/>
    <dgm:cxn modelId="{994185CF-A7A2-47CE-91B5-1E166D61A50D}" type="presParOf" srcId="{1222EF65-5019-4B10-A065-FE7BD7636F47}" destId="{C52591EB-1803-491C-8B01-F4FD5F509558}" srcOrd="9" destOrd="0" presId="urn:microsoft.com/office/officeart/2005/8/layout/process1"/>
    <dgm:cxn modelId="{A6406850-6278-4E4B-B0F6-08DC20BF1CE0}" type="presParOf" srcId="{C52591EB-1803-491C-8B01-F4FD5F509558}" destId="{CF854924-1822-4738-AA29-354209429C4D}" srcOrd="0" destOrd="0" presId="urn:microsoft.com/office/officeart/2005/8/layout/process1"/>
    <dgm:cxn modelId="{6CF07AD6-CF0B-4BA7-9CA4-BE7FBA62D3EA}" type="presParOf" srcId="{1222EF65-5019-4B10-A065-FE7BD7636F47}" destId="{53C40D5F-3F24-4E36-B1A7-E7A675C7092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4AFD8-27BA-4CA8-9AEC-DA454247C56B}">
      <dsp:nvSpPr>
        <dsp:cNvPr id="0" name=""/>
        <dsp:cNvSpPr/>
      </dsp:nvSpPr>
      <dsp:spPr>
        <a:xfrm rot="10800000">
          <a:off x="2995612" y="0"/>
          <a:ext cx="5815012" cy="649604"/>
        </a:xfrm>
        <a:prstGeom prst="nonIsoscelesTrapezoid">
          <a:avLst>
            <a:gd name="adj1" fmla="val 0"/>
            <a:gd name="adj2" fmla="val 92229"/>
          </a:avLst>
        </a:prstGeom>
        <a:solidFill>
          <a:schemeClr val="lt1">
            <a:alpha val="90000"/>
            <a:hueOff val="0"/>
            <a:satOff val="0"/>
            <a:lumOff val="0"/>
            <a:alphaOff val="0"/>
          </a:schemeClr>
        </a:solidFill>
        <a:ln w="12700" cap="flat" cmpd="sng" algn="ctr">
          <a:solidFill>
            <a:schemeClr val="accent3">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AU" sz="1800" b="1" kern="1200" dirty="0" smtClean="0"/>
            <a:t> the change </a:t>
          </a:r>
          <a:r>
            <a:rPr lang="en-AU" sz="1800" b="1" kern="1200" dirty="0"/>
            <a:t>we wish to </a:t>
          </a:r>
          <a:r>
            <a:rPr lang="en-AU" sz="1800" b="1" kern="1200" dirty="0" smtClean="0"/>
            <a:t>achieve </a:t>
          </a:r>
          <a:r>
            <a:rPr lang="en-AU" sz="1800" b="1" kern="1200" dirty="0"/>
            <a:t>overall</a:t>
          </a:r>
        </a:p>
      </dsp:txBody>
      <dsp:txXfrm rot="10800000">
        <a:off x="3594735" y="0"/>
        <a:ext cx="5215890" cy="649604"/>
      </dsp:txXfrm>
    </dsp:sp>
    <dsp:sp modelId="{6AD4DED1-DE9E-42C4-BA8D-451131C1F29B}">
      <dsp:nvSpPr>
        <dsp:cNvPr id="0" name=""/>
        <dsp:cNvSpPr/>
      </dsp:nvSpPr>
      <dsp:spPr>
        <a:xfrm>
          <a:off x="2396489" y="0"/>
          <a:ext cx="1198244" cy="649604"/>
        </a:xfrm>
        <a:prstGeom prst="trapezoid">
          <a:avLst>
            <a:gd name="adj" fmla="val 92229"/>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b="1" kern="1200" dirty="0"/>
            <a:t>Strategic Objective</a:t>
          </a:r>
        </a:p>
      </dsp:txBody>
      <dsp:txXfrm>
        <a:off x="2396489" y="0"/>
        <a:ext cx="1198244" cy="649604"/>
      </dsp:txXfrm>
    </dsp:sp>
    <dsp:sp modelId="{40EECA21-4682-4E05-B50D-EC01A5934563}">
      <dsp:nvSpPr>
        <dsp:cNvPr id="0" name=""/>
        <dsp:cNvSpPr/>
      </dsp:nvSpPr>
      <dsp:spPr>
        <a:xfrm rot="10800000">
          <a:off x="3594735" y="617559"/>
          <a:ext cx="5215890" cy="649604"/>
        </a:xfrm>
        <a:prstGeom prst="nonIsoscelesTrapezoid">
          <a:avLst>
            <a:gd name="adj1" fmla="val 0"/>
            <a:gd name="adj2" fmla="val 92229"/>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AU" sz="1800" b="1" kern="1200" dirty="0" smtClean="0"/>
            <a:t> the </a:t>
          </a:r>
          <a:r>
            <a:rPr lang="en-AU" sz="1800" b="1" kern="1200" dirty="0"/>
            <a:t>key domains in which </a:t>
          </a:r>
          <a:r>
            <a:rPr lang="en-AU" sz="1800" b="1" kern="1200" dirty="0" smtClean="0"/>
            <a:t>change </a:t>
          </a:r>
          <a:r>
            <a:rPr lang="en-AU" sz="1800" b="1" kern="1200" dirty="0"/>
            <a:t>is </a:t>
          </a:r>
          <a:r>
            <a:rPr lang="en-AU" sz="1800" b="1" kern="1200" dirty="0" smtClean="0"/>
            <a:t>desired</a:t>
          </a:r>
          <a:endParaRPr lang="en-AU" sz="1800" b="1" kern="1200" dirty="0"/>
        </a:p>
      </dsp:txBody>
      <dsp:txXfrm rot="10800000">
        <a:off x="4193857" y="617559"/>
        <a:ext cx="4616767" cy="649604"/>
      </dsp:txXfrm>
    </dsp:sp>
    <dsp:sp modelId="{F432699E-750F-4C05-AC85-9A3B65C17D3C}">
      <dsp:nvSpPr>
        <dsp:cNvPr id="0" name=""/>
        <dsp:cNvSpPr/>
      </dsp:nvSpPr>
      <dsp:spPr>
        <a:xfrm>
          <a:off x="1797367" y="649604"/>
          <a:ext cx="2396489" cy="649604"/>
        </a:xfrm>
        <a:prstGeom prst="trapezoid">
          <a:avLst>
            <a:gd name="adj" fmla="val 92229"/>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b="1" kern="1200" dirty="0"/>
            <a:t>Domains</a:t>
          </a:r>
        </a:p>
      </dsp:txBody>
      <dsp:txXfrm>
        <a:off x="2216753" y="649604"/>
        <a:ext cx="1557718" cy="649604"/>
      </dsp:txXfrm>
    </dsp:sp>
    <dsp:sp modelId="{EF18690E-654F-4A4E-B52C-D98C03F27476}">
      <dsp:nvSpPr>
        <dsp:cNvPr id="0" name=""/>
        <dsp:cNvSpPr/>
      </dsp:nvSpPr>
      <dsp:spPr>
        <a:xfrm rot="10800000">
          <a:off x="4193857" y="1299209"/>
          <a:ext cx="4616767" cy="649604"/>
        </a:xfrm>
        <a:prstGeom prst="nonIsoscelesTrapezoid">
          <a:avLst>
            <a:gd name="adj1" fmla="val 0"/>
            <a:gd name="adj2" fmla="val 92229"/>
          </a:avLst>
        </a:prstGeom>
        <a:solidFill>
          <a:schemeClr val="lt1">
            <a:alpha val="90000"/>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AU" sz="1800" b="1" kern="1200" dirty="0" smtClean="0"/>
            <a:t> the life areas where we support clients to achieve change</a:t>
          </a:r>
          <a:endParaRPr lang="en-AU" sz="1800" b="1" kern="1200" dirty="0"/>
        </a:p>
      </dsp:txBody>
      <dsp:txXfrm rot="10800000">
        <a:off x="4792979" y="1299209"/>
        <a:ext cx="4017645" cy="649604"/>
      </dsp:txXfrm>
    </dsp:sp>
    <dsp:sp modelId="{D9158945-DFDD-45E9-80DB-DAB30D197B11}">
      <dsp:nvSpPr>
        <dsp:cNvPr id="0" name=""/>
        <dsp:cNvSpPr/>
      </dsp:nvSpPr>
      <dsp:spPr>
        <a:xfrm>
          <a:off x="1198245" y="1299209"/>
          <a:ext cx="3594734" cy="649604"/>
        </a:xfrm>
        <a:prstGeom prst="trapezoid">
          <a:avLst>
            <a:gd name="adj" fmla="val 92229"/>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b="1" kern="1200" dirty="0"/>
            <a:t>Outcomes</a:t>
          </a:r>
        </a:p>
      </dsp:txBody>
      <dsp:txXfrm>
        <a:off x="1827323" y="1299209"/>
        <a:ext cx="2336577" cy="649604"/>
      </dsp:txXfrm>
    </dsp:sp>
    <dsp:sp modelId="{2B5B060A-898C-4AA6-B411-56242CE9FB3D}">
      <dsp:nvSpPr>
        <dsp:cNvPr id="0" name=""/>
        <dsp:cNvSpPr/>
      </dsp:nvSpPr>
      <dsp:spPr>
        <a:xfrm rot="10800000">
          <a:off x="4792979" y="1948814"/>
          <a:ext cx="4017645" cy="649604"/>
        </a:xfrm>
        <a:prstGeom prst="nonIsoscelesTrapezoid">
          <a:avLst>
            <a:gd name="adj1" fmla="val 0"/>
            <a:gd name="adj2" fmla="val 92229"/>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AU" sz="1800" kern="1200" dirty="0" smtClean="0"/>
            <a:t> </a:t>
          </a:r>
          <a:r>
            <a:rPr lang="en-AU" sz="1800" b="1" kern="1200" dirty="0" smtClean="0"/>
            <a:t>how we know progress is being made</a:t>
          </a:r>
          <a:endParaRPr lang="en-AU" sz="1800" b="1" kern="1200" dirty="0"/>
        </a:p>
      </dsp:txBody>
      <dsp:txXfrm rot="10800000">
        <a:off x="5392102" y="1948814"/>
        <a:ext cx="3418522" cy="649604"/>
      </dsp:txXfrm>
    </dsp:sp>
    <dsp:sp modelId="{7CAF1107-AF7C-4A8D-82E9-7E02161E734A}">
      <dsp:nvSpPr>
        <dsp:cNvPr id="0" name=""/>
        <dsp:cNvSpPr/>
      </dsp:nvSpPr>
      <dsp:spPr>
        <a:xfrm>
          <a:off x="599122" y="1948814"/>
          <a:ext cx="4792979" cy="649604"/>
        </a:xfrm>
        <a:prstGeom prst="trapezoid">
          <a:avLst>
            <a:gd name="adj" fmla="val 92229"/>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b="1" kern="1200" dirty="0"/>
            <a:t>Indicators</a:t>
          </a:r>
        </a:p>
      </dsp:txBody>
      <dsp:txXfrm>
        <a:off x="1437893" y="1948814"/>
        <a:ext cx="3115437" cy="649604"/>
      </dsp:txXfrm>
    </dsp:sp>
    <dsp:sp modelId="{78158524-78FA-4316-AE0B-02A5D42B353B}">
      <dsp:nvSpPr>
        <dsp:cNvPr id="0" name=""/>
        <dsp:cNvSpPr/>
      </dsp:nvSpPr>
      <dsp:spPr>
        <a:xfrm rot="10800000">
          <a:off x="5392102" y="2598420"/>
          <a:ext cx="3418522" cy="649604"/>
        </a:xfrm>
        <a:prstGeom prst="nonIsoscelesTrapezoid">
          <a:avLst>
            <a:gd name="adj1" fmla="val 0"/>
            <a:gd name="adj2" fmla="val 92229"/>
          </a:avLst>
        </a:prstGeom>
        <a:solidFill>
          <a:schemeClr val="lt1">
            <a:alpha val="90000"/>
            <a:hueOff val="0"/>
            <a:satOff val="0"/>
            <a:lumOff val="0"/>
            <a:alphaOff val="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AU" sz="1800" b="1" kern="1200" dirty="0" smtClean="0"/>
            <a:t> how we measure progress</a:t>
          </a:r>
          <a:endParaRPr lang="en-AU" sz="1800" b="1" kern="1200" dirty="0"/>
        </a:p>
      </dsp:txBody>
      <dsp:txXfrm rot="10800000">
        <a:off x="5991224" y="2598420"/>
        <a:ext cx="2819400" cy="649604"/>
      </dsp:txXfrm>
    </dsp:sp>
    <dsp:sp modelId="{368E243F-BB1D-40F7-B96C-83AEF7A1762B}">
      <dsp:nvSpPr>
        <dsp:cNvPr id="0" name=""/>
        <dsp:cNvSpPr/>
      </dsp:nvSpPr>
      <dsp:spPr>
        <a:xfrm>
          <a:off x="0" y="2598420"/>
          <a:ext cx="5991224" cy="649604"/>
        </a:xfrm>
        <a:prstGeom prst="trapezoid">
          <a:avLst>
            <a:gd name="adj" fmla="val 92229"/>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b="1" kern="1200" dirty="0"/>
            <a:t>Measures</a:t>
          </a:r>
        </a:p>
      </dsp:txBody>
      <dsp:txXfrm>
        <a:off x="1048464" y="2598420"/>
        <a:ext cx="3894296" cy="649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C9DEA-2022-443E-BADB-718649ED35A2}">
      <dsp:nvSpPr>
        <dsp:cNvPr id="0" name=""/>
        <dsp:cNvSpPr/>
      </dsp:nvSpPr>
      <dsp:spPr>
        <a:xfrm>
          <a:off x="3382" y="713505"/>
          <a:ext cx="1375109" cy="158889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solidFill>
                <a:sysClr val="windowText" lastClr="000000"/>
              </a:solidFill>
            </a:rPr>
            <a:t>Initial </a:t>
          </a:r>
          <a:r>
            <a:rPr lang="en-AU" sz="1800" kern="1200" dirty="0" smtClean="0">
              <a:solidFill>
                <a:sysClr val="windowText" lastClr="000000"/>
              </a:solidFill>
            </a:rPr>
            <a:t>Outcomes assessment</a:t>
          </a:r>
          <a:endParaRPr lang="en-AU" sz="1800" kern="1200" dirty="0">
            <a:solidFill>
              <a:sysClr val="windowText" lastClr="000000"/>
            </a:solidFill>
          </a:endParaRPr>
        </a:p>
      </dsp:txBody>
      <dsp:txXfrm>
        <a:off x="43658" y="753781"/>
        <a:ext cx="1294557" cy="1508344"/>
      </dsp:txXfrm>
    </dsp:sp>
    <dsp:sp modelId="{E1F3A8E0-053D-4124-B9B1-689FF1C4F019}">
      <dsp:nvSpPr>
        <dsp:cNvPr id="0" name=""/>
        <dsp:cNvSpPr/>
      </dsp:nvSpPr>
      <dsp:spPr>
        <a:xfrm rot="156114">
          <a:off x="1515853" y="1381556"/>
          <a:ext cx="291824" cy="341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1515898" y="1447774"/>
        <a:ext cx="204277" cy="204617"/>
      </dsp:txXfrm>
    </dsp:sp>
    <dsp:sp modelId="{BFFDED0D-A6D7-4C85-A82F-904F2176BFD8}">
      <dsp:nvSpPr>
        <dsp:cNvPr id="0" name=""/>
        <dsp:cNvSpPr/>
      </dsp:nvSpPr>
      <dsp:spPr>
        <a:xfrm>
          <a:off x="1928536" y="800989"/>
          <a:ext cx="1375109" cy="158889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solidFill>
                <a:sysClr val="windowText" lastClr="000000"/>
              </a:solidFill>
            </a:rPr>
            <a:t>Goal Planning</a:t>
          </a:r>
        </a:p>
      </dsp:txBody>
      <dsp:txXfrm>
        <a:off x="1968812" y="841265"/>
        <a:ext cx="1294557" cy="1508344"/>
      </dsp:txXfrm>
    </dsp:sp>
    <dsp:sp modelId="{5E759F3D-6C65-46BF-AE80-04780E275061}">
      <dsp:nvSpPr>
        <dsp:cNvPr id="0" name=""/>
        <dsp:cNvSpPr/>
      </dsp:nvSpPr>
      <dsp:spPr>
        <a:xfrm>
          <a:off x="3441157" y="1424924"/>
          <a:ext cx="291523" cy="341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3441157" y="1493129"/>
        <a:ext cx="204066" cy="204617"/>
      </dsp:txXfrm>
    </dsp:sp>
    <dsp:sp modelId="{68C09935-D586-45DD-88EE-B1CEC8DA059E}">
      <dsp:nvSpPr>
        <dsp:cNvPr id="0" name=""/>
        <dsp:cNvSpPr/>
      </dsp:nvSpPr>
      <dsp:spPr>
        <a:xfrm>
          <a:off x="3853690" y="800989"/>
          <a:ext cx="1375109" cy="158889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solidFill>
                <a:sysClr val="windowText" lastClr="000000"/>
              </a:solidFill>
            </a:rPr>
            <a:t>Service Delivery</a:t>
          </a:r>
        </a:p>
      </dsp:txBody>
      <dsp:txXfrm>
        <a:off x="3893966" y="841265"/>
        <a:ext cx="1294557" cy="1508344"/>
      </dsp:txXfrm>
    </dsp:sp>
    <dsp:sp modelId="{7C476419-3E31-45A0-B503-6A3AC1D96E78}">
      <dsp:nvSpPr>
        <dsp:cNvPr id="0" name=""/>
        <dsp:cNvSpPr/>
      </dsp:nvSpPr>
      <dsp:spPr>
        <a:xfrm>
          <a:off x="5366311" y="1424924"/>
          <a:ext cx="291523" cy="341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5366311" y="1493129"/>
        <a:ext cx="204066" cy="204617"/>
      </dsp:txXfrm>
    </dsp:sp>
    <dsp:sp modelId="{A4AA563A-AA29-405E-A9FA-59F6FF943736}">
      <dsp:nvSpPr>
        <dsp:cNvPr id="0" name=""/>
        <dsp:cNvSpPr/>
      </dsp:nvSpPr>
      <dsp:spPr>
        <a:xfrm>
          <a:off x="5778844" y="800989"/>
          <a:ext cx="1375109" cy="158889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solidFill>
                <a:sysClr val="windowText" lastClr="000000"/>
              </a:solidFill>
            </a:rPr>
            <a:t>Goal Review</a:t>
          </a:r>
        </a:p>
      </dsp:txBody>
      <dsp:txXfrm>
        <a:off x="5819120" y="841265"/>
        <a:ext cx="1294557" cy="1508344"/>
      </dsp:txXfrm>
    </dsp:sp>
    <dsp:sp modelId="{5AF61134-6EE3-43C5-8005-0BDAB47BD7BA}">
      <dsp:nvSpPr>
        <dsp:cNvPr id="0" name=""/>
        <dsp:cNvSpPr/>
      </dsp:nvSpPr>
      <dsp:spPr>
        <a:xfrm>
          <a:off x="7291465" y="1424924"/>
          <a:ext cx="291523" cy="341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7291465" y="1493129"/>
        <a:ext cx="204066" cy="204617"/>
      </dsp:txXfrm>
    </dsp:sp>
    <dsp:sp modelId="{04D972FB-028D-4968-966D-D6290BDEBD35}">
      <dsp:nvSpPr>
        <dsp:cNvPr id="0" name=""/>
        <dsp:cNvSpPr/>
      </dsp:nvSpPr>
      <dsp:spPr>
        <a:xfrm>
          <a:off x="7703998" y="800989"/>
          <a:ext cx="1632365" cy="158889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solidFill>
                <a:sysClr val="windowText" lastClr="000000"/>
              </a:solidFill>
            </a:rPr>
            <a:t>Subsequent Outcomes Assessment</a:t>
          </a:r>
        </a:p>
        <a:p>
          <a:pPr lvl="0" algn="ctr" defTabSz="800100">
            <a:lnSpc>
              <a:spcPct val="90000"/>
            </a:lnSpc>
            <a:spcBef>
              <a:spcPct val="0"/>
            </a:spcBef>
            <a:spcAft>
              <a:spcPct val="35000"/>
            </a:spcAft>
          </a:pPr>
          <a:r>
            <a:rPr lang="en-AU" sz="1800" kern="1200" dirty="0" smtClean="0">
              <a:solidFill>
                <a:sysClr val="windowText" lastClr="000000"/>
              </a:solidFill>
            </a:rPr>
            <a:t>(measure of change)</a:t>
          </a:r>
          <a:endParaRPr lang="en-AU" sz="1800" kern="1200" dirty="0">
            <a:solidFill>
              <a:sysClr val="windowText" lastClr="000000"/>
            </a:solidFill>
          </a:endParaRPr>
        </a:p>
      </dsp:txBody>
      <dsp:txXfrm>
        <a:off x="7750535" y="847526"/>
        <a:ext cx="1539291" cy="1495822"/>
      </dsp:txXfrm>
    </dsp:sp>
    <dsp:sp modelId="{C52591EB-1803-491C-8B01-F4FD5F509558}">
      <dsp:nvSpPr>
        <dsp:cNvPr id="0" name=""/>
        <dsp:cNvSpPr/>
      </dsp:nvSpPr>
      <dsp:spPr>
        <a:xfrm>
          <a:off x="9473874" y="1424924"/>
          <a:ext cx="291523" cy="341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9473874" y="1493129"/>
        <a:ext cx="204066" cy="204617"/>
      </dsp:txXfrm>
    </dsp:sp>
    <dsp:sp modelId="{53C40D5F-3F24-4E36-B1A7-E7A675C7092C}">
      <dsp:nvSpPr>
        <dsp:cNvPr id="0" name=""/>
        <dsp:cNvSpPr/>
      </dsp:nvSpPr>
      <dsp:spPr>
        <a:xfrm>
          <a:off x="9886407" y="800989"/>
          <a:ext cx="1375109" cy="158889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solidFill>
                <a:sysClr val="windowText" lastClr="000000"/>
              </a:solidFill>
            </a:rPr>
            <a:t>Outcomes Data</a:t>
          </a:r>
        </a:p>
        <a:p>
          <a:pPr lvl="0" algn="ctr" defTabSz="889000">
            <a:lnSpc>
              <a:spcPct val="90000"/>
            </a:lnSpc>
            <a:spcBef>
              <a:spcPct val="0"/>
            </a:spcBef>
            <a:spcAft>
              <a:spcPct val="35000"/>
            </a:spcAft>
          </a:pPr>
          <a:r>
            <a:rPr lang="en-AU" sz="2000" kern="1200" dirty="0" smtClean="0">
              <a:solidFill>
                <a:sysClr val="windowText" lastClr="000000"/>
              </a:solidFill>
            </a:rPr>
            <a:t>(reports)</a:t>
          </a:r>
          <a:endParaRPr lang="en-AU" sz="2000" kern="1200" dirty="0">
            <a:solidFill>
              <a:sysClr val="windowText" lastClr="000000"/>
            </a:solidFill>
          </a:endParaRPr>
        </a:p>
      </dsp:txBody>
      <dsp:txXfrm>
        <a:off x="9926683" y="841265"/>
        <a:ext cx="1294557" cy="15083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0B6CE-D965-4EC1-8592-3BD29B8215E7}" type="datetimeFigureOut">
              <a:rPr lang="en-AU" smtClean="0"/>
              <a:t>26/10/2017</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824F421-DB75-4768-BD41-CC1BE325F805}" type="slidenum">
              <a:rPr lang="en-AU" smtClean="0"/>
              <a:t>‹#›</a:t>
            </a:fld>
            <a:endParaRPr lang="en-AU"/>
          </a:p>
        </p:txBody>
      </p:sp>
    </p:spTree>
    <p:extLst>
      <p:ext uri="{BB962C8B-B14F-4D97-AF65-F5344CB8AC3E}">
        <p14:creationId xmlns:p14="http://schemas.microsoft.com/office/powerpoint/2010/main" val="43717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1</a:t>
            </a:fld>
            <a:endParaRPr lang="en-AU"/>
          </a:p>
        </p:txBody>
      </p:sp>
    </p:spTree>
    <p:extLst>
      <p:ext uri="{BB962C8B-B14F-4D97-AF65-F5344CB8AC3E}">
        <p14:creationId xmlns:p14="http://schemas.microsoft.com/office/powerpoint/2010/main" val="177310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29</a:t>
            </a:fld>
            <a:endParaRPr lang="en-AU"/>
          </a:p>
        </p:txBody>
      </p:sp>
    </p:spTree>
    <p:extLst>
      <p:ext uri="{BB962C8B-B14F-4D97-AF65-F5344CB8AC3E}">
        <p14:creationId xmlns:p14="http://schemas.microsoft.com/office/powerpoint/2010/main" val="67168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30</a:t>
            </a:fld>
            <a:endParaRPr lang="en-AU"/>
          </a:p>
        </p:txBody>
      </p:sp>
    </p:spTree>
    <p:extLst>
      <p:ext uri="{BB962C8B-B14F-4D97-AF65-F5344CB8AC3E}">
        <p14:creationId xmlns:p14="http://schemas.microsoft.com/office/powerpoint/2010/main" val="128163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31</a:t>
            </a:fld>
            <a:endParaRPr lang="en-AU"/>
          </a:p>
        </p:txBody>
      </p:sp>
    </p:spTree>
    <p:extLst>
      <p:ext uri="{BB962C8B-B14F-4D97-AF65-F5344CB8AC3E}">
        <p14:creationId xmlns:p14="http://schemas.microsoft.com/office/powerpoint/2010/main" val="408136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32</a:t>
            </a:fld>
            <a:endParaRPr lang="en-AU"/>
          </a:p>
        </p:txBody>
      </p:sp>
    </p:spTree>
    <p:extLst>
      <p:ext uri="{BB962C8B-B14F-4D97-AF65-F5344CB8AC3E}">
        <p14:creationId xmlns:p14="http://schemas.microsoft.com/office/powerpoint/2010/main" val="72072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33</a:t>
            </a:fld>
            <a:endParaRPr lang="en-AU"/>
          </a:p>
        </p:txBody>
      </p:sp>
    </p:spTree>
    <p:extLst>
      <p:ext uri="{BB962C8B-B14F-4D97-AF65-F5344CB8AC3E}">
        <p14:creationId xmlns:p14="http://schemas.microsoft.com/office/powerpoint/2010/main" val="274261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34</a:t>
            </a:fld>
            <a:endParaRPr lang="en-AU"/>
          </a:p>
        </p:txBody>
      </p:sp>
    </p:spTree>
    <p:extLst>
      <p:ext uri="{BB962C8B-B14F-4D97-AF65-F5344CB8AC3E}">
        <p14:creationId xmlns:p14="http://schemas.microsoft.com/office/powerpoint/2010/main" val="122630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824F421-DB75-4768-BD41-CC1BE325F805}" type="slidenum">
              <a:rPr lang="en-AU" smtClean="0"/>
              <a:t>35</a:t>
            </a:fld>
            <a:endParaRPr lang="en-AU"/>
          </a:p>
        </p:txBody>
      </p:sp>
    </p:spTree>
    <p:extLst>
      <p:ext uri="{BB962C8B-B14F-4D97-AF65-F5344CB8AC3E}">
        <p14:creationId xmlns:p14="http://schemas.microsoft.com/office/powerpoint/2010/main" val="199695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5F626D3-76EF-4466-B8D9-B1733D789D33}" type="datetime1">
              <a:rPr lang="en-AU" smtClean="0"/>
              <a:t>26/10/2017</a:t>
            </a:fld>
            <a:endParaRPr lang="en-AU"/>
          </a:p>
        </p:txBody>
      </p:sp>
      <p:sp>
        <p:nvSpPr>
          <p:cNvPr id="5" name="Footer Placeholder 4"/>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6" name="Slide Number Placeholder 5"/>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339554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987A14D-D925-483D-A63D-72FE50CB4284}" type="datetime1">
              <a:rPr lang="en-AU" smtClean="0"/>
              <a:t>26/10/2017</a:t>
            </a:fld>
            <a:endParaRPr lang="en-AU"/>
          </a:p>
        </p:txBody>
      </p:sp>
      <p:sp>
        <p:nvSpPr>
          <p:cNvPr id="5" name="Footer Placeholder 4"/>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6" name="Slide Number Placeholder 5"/>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379060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4598CDD-BD44-4478-8FB6-BCE6D79E951D}" type="datetime1">
              <a:rPr lang="en-AU" smtClean="0"/>
              <a:t>26/10/2017</a:t>
            </a:fld>
            <a:endParaRPr lang="en-AU"/>
          </a:p>
        </p:txBody>
      </p:sp>
      <p:sp>
        <p:nvSpPr>
          <p:cNvPr id="5" name="Footer Placeholder 4"/>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6" name="Slide Number Placeholder 5"/>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424527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1C0575-5F9E-4D5C-A43A-783267151B86}" type="datetime1">
              <a:rPr lang="en-AU" smtClean="0"/>
              <a:t>26/10/2017</a:t>
            </a:fld>
            <a:endParaRPr lang="en-AU"/>
          </a:p>
        </p:txBody>
      </p:sp>
      <p:sp>
        <p:nvSpPr>
          <p:cNvPr id="5" name="Footer Placeholder 4"/>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6" name="Slide Number Placeholder 5"/>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170141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912BD-8277-4B90-956B-319A698F05F9}" type="datetime1">
              <a:rPr lang="en-AU" smtClean="0"/>
              <a:t>26/10/2017</a:t>
            </a:fld>
            <a:endParaRPr lang="en-AU"/>
          </a:p>
        </p:txBody>
      </p:sp>
      <p:sp>
        <p:nvSpPr>
          <p:cNvPr id="5" name="Footer Placeholder 4"/>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6" name="Slide Number Placeholder 5"/>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235002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38FF219-69F8-45D9-B48A-10776AAB1413}" type="datetime1">
              <a:rPr lang="en-AU" smtClean="0"/>
              <a:t>26/10/2017</a:t>
            </a:fld>
            <a:endParaRPr lang="en-AU"/>
          </a:p>
        </p:txBody>
      </p:sp>
      <p:sp>
        <p:nvSpPr>
          <p:cNvPr id="6" name="Footer Placeholder 5"/>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7" name="Slide Number Placeholder 6"/>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18995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CA9648-E8F6-4CA2-AA54-286F452A5499}" type="datetime1">
              <a:rPr lang="en-AU" smtClean="0"/>
              <a:t>26/10/2017</a:t>
            </a:fld>
            <a:endParaRPr lang="en-AU"/>
          </a:p>
        </p:txBody>
      </p:sp>
      <p:sp>
        <p:nvSpPr>
          <p:cNvPr id="8" name="Footer Placeholder 7"/>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9" name="Slide Number Placeholder 8"/>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324079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2350E49-9604-47C7-A175-45646EABF69B}" type="datetime1">
              <a:rPr lang="en-AU" smtClean="0"/>
              <a:t>26/10/2017</a:t>
            </a:fld>
            <a:endParaRPr lang="en-AU"/>
          </a:p>
        </p:txBody>
      </p:sp>
      <p:sp>
        <p:nvSpPr>
          <p:cNvPr id="4" name="Footer Placeholder 3"/>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5" name="Slide Number Placeholder 4"/>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92431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FE6ED-6CA2-4643-8C64-3F8AEA875568}" type="datetime1">
              <a:rPr lang="en-AU" smtClean="0"/>
              <a:t>26/10/2017</a:t>
            </a:fld>
            <a:endParaRPr lang="en-AU"/>
          </a:p>
        </p:txBody>
      </p:sp>
      <p:sp>
        <p:nvSpPr>
          <p:cNvPr id="3" name="Footer Placeholder 2"/>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4" name="Slide Number Placeholder 3"/>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317354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F927B-1974-424E-85FB-2964D56ADF6D}" type="datetime1">
              <a:rPr lang="en-AU" smtClean="0"/>
              <a:t>26/10/2017</a:t>
            </a:fld>
            <a:endParaRPr lang="en-AU"/>
          </a:p>
        </p:txBody>
      </p:sp>
      <p:sp>
        <p:nvSpPr>
          <p:cNvPr id="6" name="Footer Placeholder 5"/>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7" name="Slide Number Placeholder 6"/>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144838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BDFADA-0A31-4800-B57B-EB8BB27CBB74}" type="datetime1">
              <a:rPr lang="en-AU" smtClean="0"/>
              <a:t>26/10/2017</a:t>
            </a:fld>
            <a:endParaRPr lang="en-AU"/>
          </a:p>
        </p:txBody>
      </p:sp>
      <p:sp>
        <p:nvSpPr>
          <p:cNvPr id="6" name="Footer Placeholder 5"/>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7" name="Slide Number Placeholder 6"/>
          <p:cNvSpPr>
            <a:spLocks noGrp="1"/>
          </p:cNvSpPr>
          <p:nvPr>
            <p:ph type="sldNum" sz="quarter" idx="12"/>
          </p:nvPr>
        </p:nvSpPr>
        <p:spPr/>
        <p:txBody>
          <a:bodyPr/>
          <a:lstStyle/>
          <a:p>
            <a:fld id="{D0334B72-917C-4A43-AFAA-3A9DBDB2BDCF}" type="slidenum">
              <a:rPr lang="en-AU" smtClean="0"/>
              <a:t>‹#›</a:t>
            </a:fld>
            <a:endParaRPr lang="en-AU"/>
          </a:p>
        </p:txBody>
      </p:sp>
    </p:spTree>
    <p:extLst>
      <p:ext uri="{BB962C8B-B14F-4D97-AF65-F5344CB8AC3E}">
        <p14:creationId xmlns:p14="http://schemas.microsoft.com/office/powerpoint/2010/main" val="3780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84DDB-1C43-4476-B87F-81BA1250DEC0}" type="datetime1">
              <a:rPr lang="en-AU" smtClean="0"/>
              <a:t>26/10/2017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34B72-917C-4A43-AFAA-3A9DBDB2BDCF}" type="slidenum">
              <a:rPr lang="en-AU" smtClean="0"/>
              <a:t>‹#›</a:t>
            </a:fld>
            <a:endParaRPr lang="en-AU"/>
          </a:p>
        </p:txBody>
      </p:sp>
    </p:spTree>
    <p:extLst>
      <p:ext uri="{BB962C8B-B14F-4D97-AF65-F5344CB8AC3E}">
        <p14:creationId xmlns:p14="http://schemas.microsoft.com/office/powerpoint/2010/main" val="288578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kathryn.mackay@connections.org.a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8" descr="Report_header_land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24700" cy="2293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701800" y="5395883"/>
            <a:ext cx="7013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762750" algn="l"/>
              </a:tabLst>
              <a:defRPr>
                <a:solidFill>
                  <a:schemeClr val="tx1"/>
                </a:solidFill>
                <a:latin typeface="Arial" panose="020B0604020202020204" pitchFamily="34" charset="0"/>
              </a:defRPr>
            </a:lvl1pPr>
            <a:lvl2pPr eaLnBrk="0" fontAlgn="base" hangingPunct="0">
              <a:spcBef>
                <a:spcPct val="0"/>
              </a:spcBef>
              <a:spcAft>
                <a:spcPct val="0"/>
              </a:spcAft>
              <a:tabLst>
                <a:tab pos="6762750" algn="l"/>
              </a:tabLst>
              <a:defRPr>
                <a:solidFill>
                  <a:schemeClr val="tx1"/>
                </a:solidFill>
                <a:latin typeface="Arial" panose="020B0604020202020204" pitchFamily="34" charset="0"/>
              </a:defRPr>
            </a:lvl2pPr>
            <a:lvl3pPr eaLnBrk="0" fontAlgn="base" hangingPunct="0">
              <a:spcBef>
                <a:spcPct val="0"/>
              </a:spcBef>
              <a:spcAft>
                <a:spcPct val="0"/>
              </a:spcAft>
              <a:tabLst>
                <a:tab pos="6762750" algn="l"/>
              </a:tabLst>
              <a:defRPr>
                <a:solidFill>
                  <a:schemeClr val="tx1"/>
                </a:solidFill>
                <a:latin typeface="Arial" panose="020B0604020202020204" pitchFamily="34" charset="0"/>
              </a:defRPr>
            </a:lvl3pPr>
            <a:lvl4pPr eaLnBrk="0" fontAlgn="base" hangingPunct="0">
              <a:spcBef>
                <a:spcPct val="0"/>
              </a:spcBef>
              <a:spcAft>
                <a:spcPct val="0"/>
              </a:spcAft>
              <a:tabLst>
                <a:tab pos="6762750" algn="l"/>
              </a:tabLst>
              <a:defRPr>
                <a:solidFill>
                  <a:schemeClr val="tx1"/>
                </a:solidFill>
                <a:latin typeface="Arial" panose="020B0604020202020204" pitchFamily="34" charset="0"/>
              </a:defRPr>
            </a:lvl4pPr>
            <a:lvl5pPr eaLnBrk="0" fontAlgn="base" hangingPunct="0">
              <a:spcBef>
                <a:spcPct val="0"/>
              </a:spcBef>
              <a:spcAft>
                <a:spcPct val="0"/>
              </a:spcAft>
              <a:tabLst>
                <a:tab pos="6762750" algn="l"/>
              </a:tabLst>
              <a:defRPr>
                <a:solidFill>
                  <a:schemeClr val="tx1"/>
                </a:solidFill>
                <a:latin typeface="Arial" panose="020B0604020202020204" pitchFamily="34" charset="0"/>
              </a:defRPr>
            </a:lvl5pPr>
            <a:lvl6pPr eaLnBrk="0" fontAlgn="base" hangingPunct="0">
              <a:spcBef>
                <a:spcPct val="0"/>
              </a:spcBef>
              <a:spcAft>
                <a:spcPct val="0"/>
              </a:spcAft>
              <a:tabLst>
                <a:tab pos="6762750" algn="l"/>
              </a:tabLst>
              <a:defRPr>
                <a:solidFill>
                  <a:schemeClr val="tx1"/>
                </a:solidFill>
                <a:latin typeface="Arial" panose="020B0604020202020204" pitchFamily="34" charset="0"/>
              </a:defRPr>
            </a:lvl6pPr>
            <a:lvl7pPr eaLnBrk="0" fontAlgn="base" hangingPunct="0">
              <a:spcBef>
                <a:spcPct val="0"/>
              </a:spcBef>
              <a:spcAft>
                <a:spcPct val="0"/>
              </a:spcAft>
              <a:tabLst>
                <a:tab pos="6762750" algn="l"/>
              </a:tabLst>
              <a:defRPr>
                <a:solidFill>
                  <a:schemeClr val="tx1"/>
                </a:solidFill>
                <a:latin typeface="Arial" panose="020B0604020202020204" pitchFamily="34" charset="0"/>
              </a:defRPr>
            </a:lvl7pPr>
            <a:lvl8pPr eaLnBrk="0" fontAlgn="base" hangingPunct="0">
              <a:spcBef>
                <a:spcPct val="0"/>
              </a:spcBef>
              <a:spcAft>
                <a:spcPct val="0"/>
              </a:spcAft>
              <a:tabLst>
                <a:tab pos="6762750" algn="l"/>
              </a:tabLst>
              <a:defRPr>
                <a:solidFill>
                  <a:schemeClr val="tx1"/>
                </a:solidFill>
                <a:latin typeface="Arial" panose="020B0604020202020204" pitchFamily="34" charset="0"/>
              </a:defRPr>
            </a:lvl8pPr>
            <a:lvl9pPr eaLnBrk="0" fontAlgn="base" hangingPunct="0">
              <a:spcBef>
                <a:spcPct val="0"/>
              </a:spcBef>
              <a:spcAft>
                <a:spcPct val="0"/>
              </a:spcAft>
              <a:tabLst>
                <a:tab pos="6762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62750" algn="l"/>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AU"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0" y="1925549"/>
            <a:ext cx="12192000" cy="4070538"/>
          </a:xfrm>
          <a:prstGeom prst="rect">
            <a:avLst/>
          </a:prstGeom>
        </p:spPr>
        <p:txBody>
          <a:bodyPr wrap="square">
            <a:spAutoFit/>
          </a:bodyPr>
          <a:lstStyle/>
          <a:p>
            <a:pPr algn="ctr">
              <a:lnSpc>
                <a:spcPct val="107000"/>
              </a:lnSpc>
              <a:spcAft>
                <a:spcPts val="800"/>
              </a:spcAft>
            </a:pPr>
            <a:endParaRPr lang="en-AU" sz="2800" b="1" dirty="0" smtClean="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07000"/>
              </a:lnSpc>
              <a:spcAft>
                <a:spcPts val="800"/>
              </a:spcAft>
            </a:pPr>
            <a:r>
              <a:rPr lang="en-AU" sz="2800" b="1" dirty="0" smtClean="0">
                <a:effectLst/>
                <a:latin typeface="Arial" panose="020B0604020202020204" pitchFamily="34" charset="0"/>
                <a:ea typeface="Arial" panose="020B0604020202020204" pitchFamily="34" charset="0"/>
                <a:cs typeface="Times New Roman" panose="02020603050405020304" pitchFamily="18" charset="0"/>
              </a:rPr>
              <a:t>Connections Outcomes Framework (COF) </a:t>
            </a:r>
            <a:endParaRPr lang="en-AU" sz="1400" dirty="0" smtClean="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07000"/>
              </a:lnSpc>
              <a:spcAft>
                <a:spcPts val="800"/>
              </a:spcAft>
            </a:pPr>
            <a:r>
              <a:rPr lang="en-AU" sz="2800" b="1" dirty="0" smtClean="0">
                <a:effectLst/>
                <a:latin typeface="Arial" panose="020B0604020202020204" pitchFamily="34" charset="0"/>
                <a:ea typeface="Arial" panose="020B0604020202020204" pitchFamily="34" charset="0"/>
                <a:cs typeface="Times New Roman" panose="02020603050405020304" pitchFamily="18" charset="0"/>
              </a:rPr>
              <a:t>OPEN Symposium </a:t>
            </a:r>
            <a:r>
              <a:rPr lang="en-AU" sz="2800" b="1" dirty="0" smtClean="0">
                <a:effectLst/>
                <a:latin typeface="Arial" panose="020B0604020202020204" pitchFamily="34" charset="0"/>
                <a:ea typeface="Arial" panose="020B0604020202020204" pitchFamily="34" charset="0"/>
                <a:cs typeface="Times New Roman" panose="02020603050405020304" pitchFamily="18" charset="0"/>
              </a:rPr>
              <a:t>Presentation</a:t>
            </a:r>
            <a:endParaRPr lang="en-AU" sz="14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2800" dirty="0" smtClean="0">
                <a:effectLst/>
                <a:latin typeface="Arial" panose="020B0604020202020204" pitchFamily="34" charset="0"/>
                <a:ea typeface="Arial" panose="020B0604020202020204" pitchFamily="34" charset="0"/>
                <a:cs typeface="Times New Roman" panose="02020603050405020304" pitchFamily="18" charset="0"/>
              </a:rPr>
              <a:t> </a:t>
            </a:r>
            <a:endParaRPr lang="en-AU" sz="14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dirty="0" smtClean="0">
                <a:effectLst/>
                <a:latin typeface="Arial" panose="020B0604020202020204" pitchFamily="34" charset="0"/>
                <a:ea typeface="Arial" panose="020B0604020202020204" pitchFamily="34" charset="0"/>
                <a:cs typeface="Times New Roman" panose="02020603050405020304" pitchFamily="18" charset="0"/>
              </a:rPr>
              <a:t>Date: 		</a:t>
            </a:r>
            <a:r>
              <a:rPr lang="en-US" dirty="0" smtClean="0">
                <a:effectLst/>
                <a:latin typeface="Arial" panose="020B0604020202020204" pitchFamily="34" charset="0"/>
                <a:ea typeface="Arial" panose="020B0604020202020204" pitchFamily="34" charset="0"/>
                <a:cs typeface="Times New Roman" panose="02020603050405020304" pitchFamily="18" charset="0"/>
              </a:rPr>
              <a:t>Oct 30 </a:t>
            </a:r>
            <a:r>
              <a:rPr lang="en-US" dirty="0" smtClean="0">
                <a:effectLst/>
                <a:latin typeface="Arial" panose="020B0604020202020204" pitchFamily="34" charset="0"/>
                <a:ea typeface="Arial" panose="020B0604020202020204" pitchFamily="34" charset="0"/>
                <a:cs typeface="Times New Roman" panose="02020603050405020304" pitchFamily="18" charset="0"/>
              </a:rPr>
              <a:t>2017</a:t>
            </a:r>
            <a:endParaRPr lang="en-AU" sz="14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dirty="0" smtClean="0">
                <a:effectLst/>
                <a:latin typeface="Arial" panose="020B0604020202020204" pitchFamily="34" charset="0"/>
                <a:ea typeface="Arial" panose="020B0604020202020204" pitchFamily="34" charset="0"/>
                <a:cs typeface="Times New Roman" panose="02020603050405020304" pitchFamily="18" charset="0"/>
              </a:rPr>
              <a:t>Presenter:	Kathryn Mackay, Senior Project Leader</a:t>
            </a:r>
          </a:p>
          <a:p>
            <a:pPr>
              <a:lnSpc>
                <a:spcPct val="107000"/>
              </a:lnSpc>
              <a:spcAft>
                <a:spcPts val="800"/>
              </a:spcAft>
            </a:pPr>
            <a:r>
              <a:rPr lang="en-US" sz="1400" dirty="0" smtClean="0">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	E: </a:t>
            </a:r>
            <a:r>
              <a:rPr lang="en-US" u="sng" dirty="0" smtClean="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kathryn.mackay@connections.org.au</a:t>
            </a:r>
            <a:endParaRPr lang="en-AU" sz="14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dirty="0" smtClean="0">
                <a:effectLst/>
                <a:latin typeface="Arial" panose="020B0604020202020204" pitchFamily="34" charset="0"/>
                <a:ea typeface="Arial" panose="020B0604020202020204" pitchFamily="34" charset="0"/>
                <a:cs typeface="Times New Roman" panose="02020603050405020304" pitchFamily="18" charset="0"/>
              </a:rPr>
              <a:t>		T: (03) 8792 8999</a:t>
            </a:r>
            <a:r>
              <a:rPr lang="en-US" sz="2800" dirty="0" smtClean="0">
                <a:effectLst/>
                <a:latin typeface="Arial" panose="020B0604020202020204" pitchFamily="34" charset="0"/>
                <a:ea typeface="Arial" panose="020B0604020202020204" pitchFamily="34" charset="0"/>
                <a:cs typeface="Times New Roman" panose="02020603050405020304" pitchFamily="18" charset="0"/>
              </a:rPr>
              <a:t/>
            </a:r>
            <a:br>
              <a:rPr lang="en-US" sz="2800" dirty="0" smtClean="0">
                <a:effectLst/>
                <a:latin typeface="Arial" panose="020B0604020202020204" pitchFamily="34" charset="0"/>
                <a:ea typeface="Arial" panose="020B0604020202020204" pitchFamily="34" charset="0"/>
                <a:cs typeface="Times New Roman" panose="02020603050405020304" pitchFamily="18" charset="0"/>
              </a:rPr>
            </a:br>
            <a:endParaRPr lang="en-AU"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Footer Placeholder 6"/>
          <p:cNvSpPr>
            <a:spLocks noGrp="1"/>
          </p:cNvSpPr>
          <p:nvPr>
            <p:ph type="ftr" sz="quarter" idx="11"/>
          </p:nvPr>
        </p:nvSpPr>
        <p:spPr>
          <a:xfrm>
            <a:off x="444500" y="6356350"/>
            <a:ext cx="11328400" cy="365125"/>
          </a:xfrm>
        </p:spPr>
        <p:txBody>
          <a:bodyPr/>
          <a:lstStyle/>
          <a:p>
            <a:r>
              <a:rPr lang="en-AU" dirty="0" smtClean="0"/>
              <a:t>©Copyright Connections UnitingCare 2017. </a:t>
            </a:r>
          </a:p>
          <a:p>
            <a:r>
              <a:rPr lang="en-AU" dirty="0" smtClean="0"/>
              <a:t>All </a:t>
            </a:r>
            <a:r>
              <a:rPr lang="en-AU" dirty="0"/>
              <a:t>rights reserved.  The contents of this publication shall not be reproduced, sold or distributed without the prior consent of Connections Uniting Care.</a:t>
            </a: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366000" y="457200"/>
            <a:ext cx="4305300" cy="15748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06435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0500"/>
            <a:ext cx="10985500" cy="5986463"/>
          </a:xfrm>
          <a:ln>
            <a:solidFill>
              <a:schemeClr val="tx1"/>
            </a:solidFill>
          </a:ln>
        </p:spPr>
        <p:txBody>
          <a:bodyPr>
            <a:normAutofit/>
          </a:bodyPr>
          <a:lstStyle/>
          <a:p>
            <a:pPr marL="0" indent="0" fontAlgn="t">
              <a:buNone/>
            </a:pPr>
            <a:endParaRPr lang="en-AU" sz="2900" dirty="0" smtClean="0"/>
          </a:p>
          <a:p>
            <a:pPr marL="0" indent="0" fontAlgn="t">
              <a:buNone/>
            </a:pPr>
            <a:r>
              <a:rPr lang="en-AU" sz="2900" dirty="0" smtClean="0"/>
              <a:t> </a:t>
            </a:r>
          </a:p>
          <a:p>
            <a:endParaRPr lang="en-AU" dirty="0"/>
          </a:p>
        </p:txBody>
      </p:sp>
      <p:sp>
        <p:nvSpPr>
          <p:cNvPr id="5" name="Footer Placeholder 4"/>
          <p:cNvSpPr>
            <a:spLocks noGrp="1"/>
          </p:cNvSpPr>
          <p:nvPr>
            <p:ph type="ftr" sz="quarter" idx="11"/>
          </p:nvPr>
        </p:nvSpPr>
        <p:spPr>
          <a:xfrm>
            <a:off x="152400" y="6356350"/>
            <a:ext cx="117602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813880403"/>
              </p:ext>
            </p:extLst>
          </p:nvPr>
        </p:nvGraphicFramePr>
        <p:xfrm>
          <a:off x="2759357" y="374613"/>
          <a:ext cx="7143185" cy="5696207"/>
        </p:xfrm>
        <a:graphic>
          <a:graphicData uri="http://schemas.openxmlformats.org/drawingml/2006/table">
            <a:tbl>
              <a:tblPr firstRow="1" firstCol="1" bandRow="1">
                <a:tableStyleId>{5C22544A-7EE6-4342-B048-85BDC9FD1C3A}</a:tableStyleId>
              </a:tblPr>
              <a:tblGrid>
                <a:gridCol w="2663702"/>
                <a:gridCol w="1556055"/>
                <a:gridCol w="1515569"/>
                <a:gridCol w="1407859"/>
              </a:tblGrid>
              <a:tr h="222819">
                <a:tc>
                  <a:txBody>
                    <a:bodyPr/>
                    <a:lstStyle/>
                    <a:p>
                      <a:pPr algn="ctr">
                        <a:lnSpc>
                          <a:spcPct val="107000"/>
                        </a:lnSpc>
                        <a:spcAft>
                          <a:spcPts val="0"/>
                        </a:spcAft>
                      </a:pPr>
                      <a:r>
                        <a:rPr lang="en-AU" sz="1200" dirty="0">
                          <a:solidFill>
                            <a:schemeClr val="tx1"/>
                          </a:solidFill>
                          <a:effectLst/>
                        </a:rPr>
                        <a:t>Outcome Area</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6">
                        <a:lumMod val="20000"/>
                        <a:lumOff val="80000"/>
                      </a:schemeClr>
                    </a:solidFill>
                  </a:tcPr>
                </a:tc>
                <a:tc>
                  <a:txBody>
                    <a:bodyPr/>
                    <a:lstStyle/>
                    <a:p>
                      <a:pPr algn="ctr">
                        <a:lnSpc>
                          <a:spcPct val="107000"/>
                        </a:lnSpc>
                        <a:spcAft>
                          <a:spcPts val="0"/>
                        </a:spcAft>
                      </a:pPr>
                      <a:r>
                        <a:rPr lang="en-AU" sz="1200" dirty="0">
                          <a:solidFill>
                            <a:schemeClr val="tx1"/>
                          </a:solidFill>
                          <a:effectLst/>
                        </a:rPr>
                        <a:t>Parent/Caregiver</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6">
                        <a:lumMod val="20000"/>
                        <a:lumOff val="80000"/>
                      </a:schemeClr>
                    </a:solidFill>
                  </a:tcPr>
                </a:tc>
                <a:tc>
                  <a:txBody>
                    <a:bodyPr/>
                    <a:lstStyle/>
                    <a:p>
                      <a:pPr algn="ctr">
                        <a:lnSpc>
                          <a:spcPct val="107000"/>
                        </a:lnSpc>
                        <a:spcAft>
                          <a:spcPts val="0"/>
                        </a:spcAft>
                      </a:pPr>
                      <a:r>
                        <a:rPr lang="en-AU" sz="1200" dirty="0">
                          <a:solidFill>
                            <a:schemeClr val="tx1"/>
                          </a:solidFill>
                          <a:effectLst/>
                        </a:rPr>
                        <a:t>Young Person</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6">
                        <a:lumMod val="20000"/>
                        <a:lumOff val="80000"/>
                      </a:schemeClr>
                    </a:solidFill>
                  </a:tcPr>
                </a:tc>
                <a:tc>
                  <a:txBody>
                    <a:bodyPr/>
                    <a:lstStyle/>
                    <a:p>
                      <a:pPr algn="ctr">
                        <a:lnSpc>
                          <a:spcPct val="107000"/>
                        </a:lnSpc>
                        <a:spcAft>
                          <a:spcPts val="0"/>
                        </a:spcAft>
                      </a:pPr>
                      <a:r>
                        <a:rPr lang="en-AU" sz="1200" dirty="0" smtClean="0">
                          <a:solidFill>
                            <a:schemeClr val="tx1"/>
                          </a:solidFill>
                          <a:effectLst/>
                        </a:rPr>
                        <a:t>Child</a:t>
                      </a:r>
                    </a:p>
                    <a:p>
                      <a:pPr algn="ctr">
                        <a:lnSpc>
                          <a:spcPct val="107000"/>
                        </a:lnSpc>
                        <a:spcAft>
                          <a:spcPts val="0"/>
                        </a:spcAft>
                      </a:pP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6">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Life and Coping Skills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Education and Ambitions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Community Connectedness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70289">
                <a:tc>
                  <a:txBody>
                    <a:bodyPr/>
                    <a:lstStyle/>
                    <a:p>
                      <a:pPr algn="l">
                        <a:lnSpc>
                          <a:spcPct val="107000"/>
                        </a:lnSpc>
                        <a:spcAft>
                          <a:spcPts val="0"/>
                        </a:spcAft>
                      </a:pPr>
                      <a:r>
                        <a:rPr lang="en-AU" sz="1200" dirty="0">
                          <a:solidFill>
                            <a:schemeClr val="tx1"/>
                          </a:solidFill>
                          <a:effectLst/>
                        </a:rPr>
                        <a:t>Family Communications / Relations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70289">
                <a:tc>
                  <a:txBody>
                    <a:bodyPr/>
                    <a:lstStyle/>
                    <a:p>
                      <a:pPr algn="l">
                        <a:lnSpc>
                          <a:spcPct val="107000"/>
                        </a:lnSpc>
                        <a:spcAft>
                          <a:spcPts val="0"/>
                        </a:spcAft>
                      </a:pPr>
                      <a:r>
                        <a:rPr lang="en-AU" sz="1200" dirty="0">
                          <a:solidFill>
                            <a:schemeClr val="tx1"/>
                          </a:solidFill>
                          <a:effectLst/>
                        </a:rPr>
                        <a:t>Family </a:t>
                      </a:r>
                      <a:r>
                        <a:rPr lang="en-AU" sz="1200" dirty="0" smtClean="0">
                          <a:solidFill>
                            <a:schemeClr val="tx1"/>
                          </a:solidFill>
                          <a:effectLst/>
                        </a:rPr>
                        <a:t>Violence</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70289">
                <a:tc>
                  <a:txBody>
                    <a:bodyPr/>
                    <a:lstStyle/>
                    <a:p>
                      <a:pPr algn="l">
                        <a:lnSpc>
                          <a:spcPct val="107000"/>
                        </a:lnSpc>
                        <a:spcAft>
                          <a:spcPts val="0"/>
                        </a:spcAft>
                      </a:pPr>
                      <a:r>
                        <a:rPr lang="en-AU" sz="1200" dirty="0">
                          <a:solidFill>
                            <a:schemeClr val="tx1"/>
                          </a:solidFill>
                          <a:effectLst/>
                        </a:rPr>
                        <a:t>Alcohol and Other </a:t>
                      </a:r>
                      <a:r>
                        <a:rPr lang="en-AU" sz="1200" dirty="0" smtClean="0">
                          <a:solidFill>
                            <a:schemeClr val="tx1"/>
                          </a:solidFill>
                          <a:effectLst/>
                        </a:rPr>
                        <a:t>Drugs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Housing</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smtClean="0">
                          <a:solidFill>
                            <a:schemeClr val="tx1"/>
                          </a:solidFill>
                          <a:effectLst/>
                        </a:rPr>
                        <a:t>Income, Finances and Employment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38582">
                <a:tc>
                  <a:txBody>
                    <a:bodyPr/>
                    <a:lstStyle/>
                    <a:p>
                      <a:pPr algn="l">
                        <a:lnSpc>
                          <a:spcPct val="107000"/>
                        </a:lnSpc>
                        <a:spcAft>
                          <a:spcPts val="0"/>
                        </a:spcAft>
                      </a:pPr>
                      <a:r>
                        <a:rPr lang="en-AU" sz="1200" dirty="0">
                          <a:solidFill>
                            <a:schemeClr val="tx1"/>
                          </a:solidFill>
                          <a:effectLst/>
                        </a:rPr>
                        <a:t>Cultural Connectedness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a:solidFill>
                            <a:schemeClr val="tx1"/>
                          </a:solidFill>
                          <a:effectLst/>
                        </a:rPr>
                        <a:t> </a:t>
                      </a:r>
                      <a:r>
                        <a:rPr lang="en-AU" sz="1200" dirty="0" smtClean="0">
                          <a:solidFill>
                            <a:schemeClr val="tx1"/>
                          </a:solidFill>
                          <a:effectLst/>
                          <a:sym typeface="Wingdings" panose="05000000000000000000" pitchFamily="2" charset="2"/>
                        </a:rPr>
                        <a:t></a:t>
                      </a:r>
                      <a:endParaRPr lang="en-AU" sz="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38582">
                <a:tc>
                  <a:txBody>
                    <a:bodyPr/>
                    <a:lstStyle/>
                    <a:p>
                      <a:pPr algn="l">
                        <a:lnSpc>
                          <a:spcPct val="107000"/>
                        </a:lnSpc>
                        <a:spcAft>
                          <a:spcPts val="0"/>
                        </a:spcAft>
                      </a:pPr>
                      <a:r>
                        <a:rPr lang="en-AU" sz="1200" dirty="0">
                          <a:solidFill>
                            <a:schemeClr val="tx1"/>
                          </a:solidFill>
                          <a:effectLst/>
                        </a:rPr>
                        <a:t>Physical Health</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smtClean="0">
                          <a:solidFill>
                            <a:schemeClr val="tx1"/>
                          </a:solidFill>
                          <a:effectLst/>
                          <a:sym typeface="Wingdings" panose="05000000000000000000" pitchFamily="2" charset="2"/>
                        </a:rPr>
                        <a:t></a:t>
                      </a:r>
                      <a:r>
                        <a:rPr lang="en-AU" sz="1200" dirty="0">
                          <a:solidFill>
                            <a:schemeClr val="tx1"/>
                          </a:solidFill>
                          <a:effectLst/>
                        </a:rPr>
                        <a:t> </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Emotional and Mental Health</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382298">
                <a:tc>
                  <a:txBody>
                    <a:bodyPr/>
                    <a:lstStyle/>
                    <a:p>
                      <a:pPr algn="l">
                        <a:lnSpc>
                          <a:spcPct val="107000"/>
                        </a:lnSpc>
                        <a:spcAft>
                          <a:spcPts val="0"/>
                        </a:spcAft>
                      </a:pPr>
                      <a:r>
                        <a:rPr lang="en-AU" sz="1200" dirty="0">
                          <a:solidFill>
                            <a:schemeClr val="tx1"/>
                          </a:solidFill>
                          <a:effectLst/>
                        </a:rPr>
                        <a:t>Relationship / Attachment with Parent/Caregiver</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Safety</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Basic </a:t>
                      </a:r>
                      <a:r>
                        <a:rPr lang="en-AU" sz="1200" dirty="0" smtClean="0">
                          <a:solidFill>
                            <a:schemeClr val="tx1"/>
                          </a:solidFill>
                          <a:effectLst/>
                        </a:rPr>
                        <a:t>Needs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Behaviour and Social Skills</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rPr>
                        <a:t> </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Stability/Permanency</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70289">
                <a:tc>
                  <a:txBody>
                    <a:bodyPr/>
                    <a:lstStyle/>
                    <a:p>
                      <a:pPr algn="l">
                        <a:lnSpc>
                          <a:spcPct val="107000"/>
                        </a:lnSpc>
                        <a:spcAft>
                          <a:spcPts val="0"/>
                        </a:spcAft>
                      </a:pPr>
                      <a:r>
                        <a:rPr lang="en-AU" sz="1200" dirty="0">
                          <a:solidFill>
                            <a:schemeClr val="tx1"/>
                          </a:solidFill>
                          <a:effectLst/>
                        </a:rPr>
                        <a:t>Education and Learning Participation</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Development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rPr>
                        <a:t> </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270289">
                <a:tc>
                  <a:txBody>
                    <a:bodyPr/>
                    <a:lstStyle/>
                    <a:p>
                      <a:pPr algn="l">
                        <a:lnSpc>
                          <a:spcPct val="107000"/>
                        </a:lnSpc>
                        <a:spcAft>
                          <a:spcPts val="0"/>
                        </a:spcAft>
                      </a:pPr>
                      <a:r>
                        <a:rPr lang="en-AU" sz="1200" dirty="0">
                          <a:solidFill>
                            <a:schemeClr val="tx1"/>
                          </a:solidFill>
                          <a:effectLst/>
                        </a:rPr>
                        <a:t>Insight and Emotional Stability (OOHC)</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rPr>
                        <a:t> </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a:solidFill>
                            <a:schemeClr val="tx1"/>
                          </a:solidFill>
                          <a:effectLst/>
                          <a:sym typeface="Wingdings" panose="05000000000000000000" pitchFamily="2" charset="2"/>
                        </a:rPr>
                        <a:t></a:t>
                      </a:r>
                      <a:endParaRPr lang="en-AU"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a:solidFill>
                            <a:schemeClr val="tx1"/>
                          </a:solidFill>
                          <a:effectLst/>
                        </a:rPr>
                        <a:t>Relationship with Birth Family (A&amp;PC)</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rPr>
                        <a:t> </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r>
                        <a:rPr lang="en-AU" sz="1200" dirty="0">
                          <a:solidFill>
                            <a:schemeClr val="tx1"/>
                          </a:solidFill>
                          <a:effectLst/>
                          <a:sym typeface="Wingdings" panose="05000000000000000000" pitchFamily="2" charset="2"/>
                        </a:rPr>
                        <a:t></a:t>
                      </a: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191149">
                <a:tc>
                  <a:txBody>
                    <a:bodyPr/>
                    <a:lstStyle/>
                    <a:p>
                      <a:pPr algn="l">
                        <a:lnSpc>
                          <a:spcPct val="107000"/>
                        </a:lnSpc>
                        <a:spcAft>
                          <a:spcPts val="0"/>
                        </a:spcAft>
                      </a:pPr>
                      <a:r>
                        <a:rPr lang="en-AU" sz="1200" dirty="0" smtClean="0">
                          <a:solidFill>
                            <a:schemeClr val="tx1"/>
                          </a:solidFill>
                          <a:effectLst/>
                          <a:latin typeface="+mn-lt"/>
                          <a:ea typeface="Arial" panose="020B0604020202020204" pitchFamily="34" charset="0"/>
                          <a:cs typeface="Times New Roman" panose="02020603050405020304" pitchFamily="18" charset="0"/>
                        </a:rPr>
                        <a:t>Community Risk</a:t>
                      </a:r>
                      <a:endParaRPr lang="en-AU" sz="1200" dirty="0">
                        <a:solidFill>
                          <a:schemeClr val="tx1"/>
                        </a:solidFill>
                        <a:effectLst/>
                        <a:latin typeface="+mn-lt"/>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smtClean="0">
                          <a:solidFill>
                            <a:schemeClr val="tx1"/>
                          </a:solidFill>
                          <a:effectLst/>
                          <a:sym typeface="Wingdings" panose="05000000000000000000" pitchFamily="2" charset="2"/>
                        </a:rPr>
                        <a:t></a:t>
                      </a:r>
                      <a:endParaRPr lang="en-AU" sz="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smtClean="0">
                          <a:solidFill>
                            <a:schemeClr val="tx1"/>
                          </a:solidFill>
                          <a:effectLst/>
                          <a:sym typeface="Wingdings" panose="05000000000000000000" pitchFamily="2" charset="2"/>
                        </a:rPr>
                        <a:t></a:t>
                      </a:r>
                      <a:endParaRPr lang="en-AU" sz="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c>
                  <a:txBody>
                    <a:bodyPr/>
                    <a:lstStyle/>
                    <a:p>
                      <a:pPr algn="ctr">
                        <a:lnSpc>
                          <a:spcPct val="107000"/>
                        </a:lnSpc>
                        <a:spcAft>
                          <a:spcPts val="0"/>
                        </a:spcAft>
                      </a:pPr>
                      <a:endParaRPr lang="en-AU"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0410" marR="50410" marT="0" marB="0">
                    <a:solidFill>
                      <a:schemeClr val="accent5">
                        <a:lumMod val="20000"/>
                        <a:lumOff val="80000"/>
                      </a:schemeClr>
                    </a:solidFill>
                  </a:tcPr>
                </a:tc>
              </a:tr>
              <a:tr h="540579">
                <a:tc gridSpan="4">
                  <a:txBody>
                    <a:bodyPr/>
                    <a:lstStyle/>
                    <a:p>
                      <a:pPr algn="l">
                        <a:lnSpc>
                          <a:spcPct val="100000"/>
                        </a:lnSpc>
                        <a:spcAft>
                          <a:spcPts val="0"/>
                        </a:spcAft>
                      </a:pPr>
                      <a:r>
                        <a:rPr lang="en-AU" sz="1200" dirty="0" smtClean="0">
                          <a:solidFill>
                            <a:schemeClr val="tx1"/>
                          </a:solidFill>
                          <a:effectLst/>
                        </a:rPr>
                        <a:t>Note: Not </a:t>
                      </a:r>
                      <a:r>
                        <a:rPr lang="en-AU" sz="1200" dirty="0">
                          <a:solidFill>
                            <a:schemeClr val="tx1"/>
                          </a:solidFill>
                          <a:effectLst/>
                        </a:rPr>
                        <a:t>applicable (n/a) can be used for any outcome areas that are not (or not yet) applicable or known for a </a:t>
                      </a:r>
                      <a:r>
                        <a:rPr lang="en-AU" sz="1200" dirty="0" smtClean="0">
                          <a:solidFill>
                            <a:schemeClr val="tx1"/>
                          </a:solidFill>
                          <a:effectLst/>
                        </a:rPr>
                        <a:t>client</a:t>
                      </a:r>
                      <a:endParaRPr lang="en-AU" sz="1200" dirty="0">
                        <a:solidFill>
                          <a:schemeClr val="tx1"/>
                        </a:solidFill>
                        <a:effectLst/>
                      </a:endParaRPr>
                    </a:p>
                  </a:txBody>
                  <a:tcPr marL="50410" marR="50410" marT="0" marB="0">
                    <a:solidFill>
                      <a:schemeClr val="accent6">
                        <a:lumMod val="20000"/>
                        <a:lumOff val="8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Tree>
    <p:extLst>
      <p:ext uri="{BB962C8B-B14F-4D97-AF65-F5344CB8AC3E}">
        <p14:creationId xmlns:p14="http://schemas.microsoft.com/office/powerpoint/2010/main" val="1174162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37351"/>
          </a:xfrm>
          <a:prstGeom prst="rect">
            <a:avLst/>
          </a:prstGeom>
        </p:spPr>
        <p:txBody>
          <a:bodyPr wrap="square">
            <a:spAutoFit/>
          </a:bodyPr>
          <a:lstStyle/>
          <a:p>
            <a:pPr>
              <a:lnSpc>
                <a:spcPct val="107000"/>
              </a:lnSpc>
              <a:spcAft>
                <a:spcPts val="800"/>
              </a:spcAft>
            </a:pPr>
            <a:r>
              <a:rPr lang="en-AU" sz="2800" b="1" dirty="0" smtClean="0">
                <a:effectLst/>
                <a:latin typeface="Arial" panose="020B0604020202020204" pitchFamily="34" charset="0"/>
                <a:ea typeface="Arial" panose="020B0604020202020204" pitchFamily="34" charset="0"/>
                <a:cs typeface="Times New Roman" panose="02020603050405020304" pitchFamily="18" charset="0"/>
              </a:rPr>
              <a:t>Indicators and Measures</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 </a:t>
            </a:r>
          </a:p>
          <a:p>
            <a:pPr marL="457200" indent="-457200">
              <a:lnSpc>
                <a:spcPct val="107000"/>
              </a:lnSpc>
              <a:spcAft>
                <a:spcPts val="800"/>
              </a:spcAft>
              <a:buFont typeface="Arial" panose="020B0604020202020204" pitchFamily="34" charset="0"/>
              <a:buChar char="•"/>
            </a:pPr>
            <a:endParaRPr lang="en-AU" sz="2400" dirty="0" smtClean="0">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AU" sz="2400" dirty="0" smtClean="0">
                <a:effectLst/>
                <a:latin typeface="Arial" panose="020B0604020202020204" pitchFamily="34" charset="0"/>
                <a:ea typeface="Arial" panose="020B0604020202020204" pitchFamily="34" charset="0"/>
                <a:cs typeface="Times New Roman" panose="02020603050405020304" pitchFamily="18" charset="0"/>
              </a:rPr>
              <a:t>Attached to each Outcome Area to form the basis of the assessment process</a:t>
            </a:r>
          </a:p>
          <a:p>
            <a:pPr marL="457200" indent="-457200">
              <a:lnSpc>
                <a:spcPct val="107000"/>
              </a:lnSpc>
              <a:spcAft>
                <a:spcPts val="800"/>
              </a:spcAft>
              <a:buFont typeface="Arial" panose="020B0604020202020204" pitchFamily="34" charset="0"/>
              <a:buChar char="•"/>
            </a:pPr>
            <a:endParaRPr lang="en-AU" sz="2400" dirty="0">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AU" sz="2400" dirty="0" smtClean="0">
                <a:effectLst/>
                <a:latin typeface="Arial" panose="020B0604020202020204" pitchFamily="34" charset="0"/>
                <a:ea typeface="Arial" panose="020B0604020202020204" pitchFamily="34" charset="0"/>
                <a:cs typeface="Times New Roman" panose="02020603050405020304" pitchFamily="18" charset="0"/>
              </a:rPr>
              <a:t>Practitioners use an assessment tool to identify where clients are at in each of the outcome areas</a:t>
            </a:r>
            <a:endParaRPr lang="en-AU" sz="24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AU" sz="24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254000" y="6356350"/>
            <a:ext cx="117475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1895776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46664"/>
          </a:xfrm>
          <a:prstGeom prst="rect">
            <a:avLst/>
          </a:prstGeom>
        </p:spPr>
        <p:txBody>
          <a:bodyPr wrap="square">
            <a:spAutoFit/>
          </a:bodyPr>
          <a:lstStyle/>
          <a:p>
            <a:pPr>
              <a:lnSpc>
                <a:spcPct val="107000"/>
              </a:lnSpc>
              <a:spcAft>
                <a:spcPts val="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The tool uses a measurement scale of five status levels, each with a corresponding numerical value, allowing results to be quantified and aggregated:</a:t>
            </a:r>
          </a:p>
          <a:p>
            <a:pPr>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 </a:t>
            </a:r>
          </a:p>
          <a:p>
            <a:pPr marL="457200">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1: In Crisis / Critical</a:t>
            </a:r>
          </a:p>
          <a:p>
            <a:pPr marL="457200">
              <a:lnSpc>
                <a:spcPct val="107000"/>
              </a:lnSpc>
              <a:spcAft>
                <a:spcPts val="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457200">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2: At Risk / Vulnerable</a:t>
            </a:r>
          </a:p>
          <a:p>
            <a:pPr marL="457200">
              <a:lnSpc>
                <a:spcPct val="107000"/>
              </a:lnSpc>
              <a:spcAft>
                <a:spcPts val="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457200">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3: Emerging / Settling</a:t>
            </a:r>
          </a:p>
          <a:p>
            <a:pPr marL="457200">
              <a:lnSpc>
                <a:spcPct val="107000"/>
              </a:lnSpc>
              <a:spcAft>
                <a:spcPts val="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457200">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4: Safe / Self-Sufficient</a:t>
            </a:r>
          </a:p>
          <a:p>
            <a:pPr marL="457200">
              <a:lnSpc>
                <a:spcPct val="107000"/>
              </a:lnSpc>
              <a:spcAft>
                <a:spcPts val="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457200">
              <a:lnSpc>
                <a:spcPct val="107000"/>
              </a:lnSpc>
              <a:spcAft>
                <a:spcPts val="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5: Thriving</a:t>
            </a:r>
            <a:endParaRPr lang="en-AU"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14300" y="6356350"/>
            <a:ext cx="11950700" cy="365125"/>
          </a:xfrm>
        </p:spPr>
        <p:txBody>
          <a:bodyPr/>
          <a:lstStyle/>
          <a:p>
            <a:r>
              <a:rPr lang="en-AU" dirty="0" smtClean="0"/>
              <a:t>©Copyright Connections UnitingCare 2017. </a:t>
            </a:r>
          </a:p>
          <a:p>
            <a:r>
              <a:rPr lang="en-AU" dirty="0" smtClean="0"/>
              <a:t> 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1646404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358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AU" b="1" dirty="0">
                <a:latin typeface="Arial" panose="020B0604020202020204" pitchFamily="34" charset="0"/>
                <a:ea typeface="Arial" panose="020B0604020202020204" pitchFamily="34" charset="0"/>
                <a:cs typeface="Times New Roman" panose="02020603050405020304" pitchFamily="18" charset="0"/>
              </a:rPr>
              <a:t>Indicators for each status level (for each Outcome Area) provide a reliable way of identifying where the client is at – example for Housing:</a:t>
            </a:r>
          </a:p>
        </p:txBody>
      </p:sp>
      <p:graphicFrame>
        <p:nvGraphicFramePr>
          <p:cNvPr id="3" name="Table 2"/>
          <p:cNvGraphicFramePr>
            <a:graphicFrameLocks noGrp="1"/>
          </p:cNvGraphicFramePr>
          <p:nvPr>
            <p:extLst/>
          </p:nvPr>
        </p:nvGraphicFramePr>
        <p:xfrm>
          <a:off x="317499" y="896236"/>
          <a:ext cx="11468100" cy="4957509"/>
        </p:xfrm>
        <a:graphic>
          <a:graphicData uri="http://schemas.openxmlformats.org/drawingml/2006/table">
            <a:tbl>
              <a:tblPr firstRow="1" firstCol="1" bandRow="1">
                <a:tableStyleId>{5C22544A-7EE6-4342-B048-85BDC9FD1C3A}</a:tableStyleId>
              </a:tblPr>
              <a:tblGrid>
                <a:gridCol w="1544022"/>
                <a:gridCol w="1730799"/>
                <a:gridCol w="1830413"/>
                <a:gridCol w="2316033"/>
                <a:gridCol w="1979835"/>
                <a:gridCol w="2066998"/>
              </a:tblGrid>
              <a:tr h="491439">
                <a:tc>
                  <a:txBody>
                    <a:bodyPr/>
                    <a:lstStyle/>
                    <a:p>
                      <a:pPr algn="ctr">
                        <a:lnSpc>
                          <a:spcPct val="107000"/>
                        </a:lnSpc>
                        <a:spcAft>
                          <a:spcPts val="0"/>
                        </a:spcAft>
                      </a:pPr>
                      <a:r>
                        <a:rPr lang="en-AU" sz="1600" dirty="0">
                          <a:solidFill>
                            <a:schemeClr val="tx1"/>
                          </a:solidFill>
                          <a:effectLst/>
                        </a:rPr>
                        <a:t>Outcome Category</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AU" sz="1600" dirty="0">
                          <a:solidFill>
                            <a:schemeClr val="tx1"/>
                          </a:solidFill>
                          <a:effectLst/>
                        </a:rPr>
                        <a:t>Thriving</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AU" sz="1600" dirty="0">
                          <a:solidFill>
                            <a:schemeClr val="tx1"/>
                          </a:solidFill>
                          <a:effectLst/>
                        </a:rPr>
                        <a:t>Safe / Self Sufficient</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AU" sz="1600" dirty="0">
                          <a:solidFill>
                            <a:schemeClr val="tx1"/>
                          </a:solidFill>
                          <a:effectLst/>
                        </a:rPr>
                        <a:t>Emerging / Settling</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AU" sz="1600" dirty="0">
                          <a:solidFill>
                            <a:schemeClr val="tx1"/>
                          </a:solidFill>
                          <a:effectLst/>
                        </a:rPr>
                        <a:t>At Risk or Vulnerable</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AU" sz="1600" dirty="0">
                          <a:solidFill>
                            <a:schemeClr val="tx1"/>
                          </a:solidFill>
                          <a:effectLst/>
                        </a:rPr>
                        <a:t>In-Crisis / Critical</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095452">
                <a:tc>
                  <a:txBody>
                    <a:bodyPr/>
                    <a:lstStyle/>
                    <a:p>
                      <a:pPr>
                        <a:lnSpc>
                          <a:spcPct val="107000"/>
                        </a:lnSpc>
                        <a:spcAft>
                          <a:spcPts val="0"/>
                        </a:spcAft>
                      </a:pPr>
                      <a:r>
                        <a:rPr lang="en-AU" sz="1600" dirty="0">
                          <a:solidFill>
                            <a:schemeClr val="tx1"/>
                          </a:solidFill>
                          <a:effectLst/>
                        </a:rPr>
                        <a:t>Housing</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AU" sz="1600" dirty="0">
                          <a:solidFill>
                            <a:schemeClr val="tx1"/>
                          </a:solidFill>
                          <a:effectLst/>
                        </a:rPr>
                        <a:t>Is in and has a history of being able to maintain secure housing</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Housing is safe </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Housing is well sized for the family’s needs</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Neighbourhood rarely experiences crime, conflicts and/or disturbances </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600" dirty="0">
                          <a:solidFill>
                            <a:schemeClr val="tx1"/>
                          </a:solidFill>
                          <a:effectLst/>
                        </a:rPr>
                        <a:t>Is established in secure housing</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Housing is safe </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Housing is adequately sized for the family’s needs </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Neighbourhood crime, conflicts and/or disturbances are low</a:t>
                      </a:r>
                    </a:p>
                    <a:p>
                      <a:pPr>
                        <a:lnSpc>
                          <a:spcPct val="107000"/>
                        </a:lnSpc>
                        <a:spcAft>
                          <a:spcPts val="0"/>
                        </a:spcAft>
                      </a:pPr>
                      <a:r>
                        <a:rPr lang="en-AU" sz="1600" dirty="0">
                          <a:solidFill>
                            <a:schemeClr val="tx1"/>
                          </a:solidFill>
                          <a:effectLst/>
                        </a:rPr>
                        <a:t> </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600" dirty="0">
                          <a:solidFill>
                            <a:schemeClr val="tx1"/>
                          </a:solidFill>
                          <a:effectLst/>
                        </a:rPr>
                        <a:t>Has recently obtained housing that is likely to be secure</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Housing may have some safety or maintenance issues that are being addressed</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Housing is adequately sized for the family’s needs</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Neighbourhood sometimes experiences crime, conflicts and/or disturbances </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600">
                          <a:solidFill>
                            <a:schemeClr val="tx1"/>
                          </a:solidFill>
                          <a:effectLst/>
                        </a:rPr>
                        <a:t>Housing is insecure</a:t>
                      </a:r>
                    </a:p>
                    <a:p>
                      <a:pPr>
                        <a:lnSpc>
                          <a:spcPct val="107000"/>
                        </a:lnSpc>
                        <a:spcAft>
                          <a:spcPts val="0"/>
                        </a:spcAft>
                      </a:pPr>
                      <a:r>
                        <a:rPr lang="en-AU" sz="1600">
                          <a:solidFill>
                            <a:schemeClr val="tx1"/>
                          </a:solidFill>
                          <a:effectLst/>
                        </a:rPr>
                        <a:t> </a:t>
                      </a:r>
                    </a:p>
                    <a:p>
                      <a:pPr>
                        <a:lnSpc>
                          <a:spcPct val="107000"/>
                        </a:lnSpc>
                        <a:spcAft>
                          <a:spcPts val="0"/>
                        </a:spcAft>
                      </a:pPr>
                      <a:r>
                        <a:rPr lang="en-AU" sz="1600">
                          <a:solidFill>
                            <a:schemeClr val="tx1"/>
                          </a:solidFill>
                          <a:effectLst/>
                        </a:rPr>
                        <a:t>Housing has outstanding safety or maintenance issues</a:t>
                      </a:r>
                    </a:p>
                    <a:p>
                      <a:pPr>
                        <a:lnSpc>
                          <a:spcPct val="107000"/>
                        </a:lnSpc>
                        <a:spcAft>
                          <a:spcPts val="0"/>
                        </a:spcAft>
                      </a:pPr>
                      <a:r>
                        <a:rPr lang="en-AU" sz="1600">
                          <a:solidFill>
                            <a:schemeClr val="tx1"/>
                          </a:solidFill>
                          <a:effectLst/>
                        </a:rPr>
                        <a:t> </a:t>
                      </a:r>
                    </a:p>
                    <a:p>
                      <a:pPr>
                        <a:lnSpc>
                          <a:spcPct val="107000"/>
                        </a:lnSpc>
                        <a:spcAft>
                          <a:spcPts val="0"/>
                        </a:spcAft>
                      </a:pPr>
                      <a:r>
                        <a:rPr lang="en-AU" sz="1600">
                          <a:solidFill>
                            <a:schemeClr val="tx1"/>
                          </a:solidFill>
                          <a:effectLst/>
                        </a:rPr>
                        <a:t>Housing size does not meet family’s needs</a:t>
                      </a:r>
                    </a:p>
                    <a:p>
                      <a:pPr>
                        <a:lnSpc>
                          <a:spcPct val="107000"/>
                        </a:lnSpc>
                        <a:spcAft>
                          <a:spcPts val="0"/>
                        </a:spcAft>
                      </a:pPr>
                      <a:r>
                        <a:rPr lang="en-AU" sz="1600">
                          <a:solidFill>
                            <a:schemeClr val="tx1"/>
                          </a:solidFill>
                          <a:effectLst/>
                        </a:rPr>
                        <a:t> </a:t>
                      </a:r>
                    </a:p>
                    <a:p>
                      <a:pPr>
                        <a:lnSpc>
                          <a:spcPct val="107000"/>
                        </a:lnSpc>
                        <a:spcAft>
                          <a:spcPts val="0"/>
                        </a:spcAft>
                      </a:pPr>
                      <a:r>
                        <a:rPr lang="en-AU" sz="1600">
                          <a:solidFill>
                            <a:schemeClr val="tx1"/>
                          </a:solidFill>
                          <a:effectLst/>
                        </a:rPr>
                        <a:t>Neighbourhood often experiences crime, conflicts and/or disturbances</a:t>
                      </a:r>
                      <a:endParaRPr lang="en-AU" sz="16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600" dirty="0">
                          <a:solidFill>
                            <a:schemeClr val="tx1"/>
                          </a:solidFill>
                          <a:effectLst/>
                        </a:rPr>
                        <a:t>Homeless or on the verge of homelessness</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Living in overcrowded and/or dangerous conditions</a:t>
                      </a:r>
                    </a:p>
                    <a:p>
                      <a:pPr>
                        <a:lnSpc>
                          <a:spcPct val="107000"/>
                        </a:lnSpc>
                        <a:spcAft>
                          <a:spcPts val="0"/>
                        </a:spcAft>
                      </a:pPr>
                      <a:r>
                        <a:rPr lang="en-AU" sz="1600" dirty="0">
                          <a:solidFill>
                            <a:schemeClr val="tx1"/>
                          </a:solidFill>
                          <a:effectLst/>
                        </a:rPr>
                        <a:t> </a:t>
                      </a:r>
                    </a:p>
                    <a:p>
                      <a:pPr>
                        <a:lnSpc>
                          <a:spcPct val="107000"/>
                        </a:lnSpc>
                        <a:spcAft>
                          <a:spcPts val="0"/>
                        </a:spcAft>
                      </a:pPr>
                      <a:r>
                        <a:rPr lang="en-AU" sz="1600" dirty="0">
                          <a:solidFill>
                            <a:schemeClr val="tx1"/>
                          </a:solidFill>
                          <a:effectLst/>
                        </a:rPr>
                        <a:t>Neighbourhood constantly experiences crime, conflicts and/or disturbances</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Footer Placeholder 3"/>
          <p:cNvSpPr>
            <a:spLocks noGrp="1"/>
          </p:cNvSpPr>
          <p:nvPr>
            <p:ph type="ftr" sz="quarter" idx="11"/>
          </p:nvPr>
        </p:nvSpPr>
        <p:spPr>
          <a:xfrm>
            <a:off x="241299" y="6356350"/>
            <a:ext cx="11620501"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04899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221" y="262852"/>
            <a:ext cx="6032357" cy="388696"/>
          </a:xfrm>
          <a:prstGeom prst="rect">
            <a:avLst/>
          </a:prstGeom>
        </p:spPr>
        <p:txBody>
          <a:bodyPr wrap="none">
            <a:spAutoFit/>
          </a:bodyPr>
          <a:lstStyle/>
          <a:p>
            <a:pPr>
              <a:lnSpc>
                <a:spcPct val="107000"/>
              </a:lnSpc>
              <a:spcAft>
                <a:spcPts val="800"/>
              </a:spcAft>
            </a:pPr>
            <a:r>
              <a:rPr lang="en-AU" b="1" u="sng" dirty="0" smtClean="0">
                <a:effectLst/>
                <a:latin typeface="Arial" panose="020B0604020202020204" pitchFamily="34" charset="0"/>
                <a:ea typeface="Arial" panose="020B0604020202020204" pitchFamily="34" charset="0"/>
                <a:cs typeface="Times New Roman" panose="02020603050405020304" pitchFamily="18" charset="0"/>
              </a:rPr>
              <a:t>Example of Matrix Outcomes Model Assessment Tool</a:t>
            </a:r>
            <a:endParaRPr lang="en-AU" sz="105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20625906"/>
              </p:ext>
            </p:extLst>
          </p:nvPr>
        </p:nvGraphicFramePr>
        <p:xfrm>
          <a:off x="584202" y="977904"/>
          <a:ext cx="10960098" cy="4840524"/>
        </p:xfrm>
        <a:graphic>
          <a:graphicData uri="http://schemas.openxmlformats.org/drawingml/2006/table">
            <a:tbl>
              <a:tblPr firstRow="1" firstCol="1" bandRow="1">
                <a:tableStyleId>{5C22544A-7EE6-4342-B048-85BDC9FD1C3A}</a:tableStyleId>
              </a:tblPr>
              <a:tblGrid>
                <a:gridCol w="1826159"/>
                <a:gridCol w="1826159"/>
                <a:gridCol w="1826945"/>
                <a:gridCol w="1826945"/>
                <a:gridCol w="1826945"/>
                <a:gridCol w="1826945"/>
              </a:tblGrid>
              <a:tr h="485896">
                <a:tc>
                  <a:txBody>
                    <a:bodyPr/>
                    <a:lstStyle/>
                    <a:p>
                      <a:pPr algn="ctr">
                        <a:lnSpc>
                          <a:spcPct val="107000"/>
                        </a:lnSpc>
                        <a:spcAft>
                          <a:spcPts val="0"/>
                        </a:spcAft>
                      </a:pPr>
                      <a:r>
                        <a:rPr lang="en-AU" sz="1600" dirty="0" smtClean="0">
                          <a:solidFill>
                            <a:schemeClr val="tx1"/>
                          </a:solidFill>
                          <a:effectLst/>
                        </a:rPr>
                        <a:t>OUTCOME </a:t>
                      </a:r>
                      <a:r>
                        <a:rPr lang="en-AU" sz="1600" dirty="0">
                          <a:solidFill>
                            <a:schemeClr val="tx1"/>
                          </a:solidFill>
                          <a:effectLst/>
                        </a:rPr>
                        <a:t>AREAS</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AU" sz="1600" dirty="0">
                          <a:solidFill>
                            <a:schemeClr val="tx1"/>
                          </a:solidFill>
                          <a:effectLst/>
                        </a:rPr>
                        <a:t>Thriving </a:t>
                      </a:r>
                    </a:p>
                    <a:p>
                      <a:pPr algn="ctr">
                        <a:lnSpc>
                          <a:spcPct val="107000"/>
                        </a:lnSpc>
                        <a:spcAft>
                          <a:spcPts val="0"/>
                        </a:spcAft>
                      </a:pPr>
                      <a:r>
                        <a:rPr lang="en-AU" sz="1600" dirty="0" smtClean="0">
                          <a:solidFill>
                            <a:schemeClr val="tx1"/>
                          </a:solidFill>
                          <a:effectLst/>
                        </a:rPr>
                        <a:t>(5)</a:t>
                      </a:r>
                      <a:r>
                        <a:rPr lang="en-AU" sz="1600" dirty="0">
                          <a:solidFill>
                            <a:schemeClr val="tx1"/>
                          </a:solidFill>
                          <a:effectLst/>
                        </a:rPr>
                        <a:t> </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AU" sz="1600" dirty="0">
                          <a:solidFill>
                            <a:schemeClr val="tx1"/>
                          </a:solidFill>
                          <a:effectLst/>
                        </a:rPr>
                        <a:t>Safe / Self </a:t>
                      </a:r>
                      <a:r>
                        <a:rPr lang="en-AU" sz="1600" dirty="0" smtClean="0">
                          <a:solidFill>
                            <a:schemeClr val="tx1"/>
                          </a:solidFill>
                          <a:effectLst/>
                        </a:rPr>
                        <a:t>Sufficient (4)</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AU" sz="1600" dirty="0">
                          <a:solidFill>
                            <a:schemeClr val="tx1"/>
                          </a:solidFill>
                          <a:effectLst/>
                        </a:rPr>
                        <a:t>Emerging / </a:t>
                      </a:r>
                      <a:r>
                        <a:rPr lang="en-AU" sz="1600" dirty="0" smtClean="0">
                          <a:solidFill>
                            <a:schemeClr val="tx1"/>
                          </a:solidFill>
                          <a:effectLst/>
                        </a:rPr>
                        <a:t>Settling</a:t>
                      </a:r>
                    </a:p>
                    <a:p>
                      <a:pPr algn="ctr">
                        <a:lnSpc>
                          <a:spcPct val="107000"/>
                        </a:lnSpc>
                        <a:spcAft>
                          <a:spcPts val="0"/>
                        </a:spcAft>
                      </a:pPr>
                      <a:r>
                        <a:rPr lang="en-AU" sz="16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(3)</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AU" sz="1600" dirty="0">
                          <a:solidFill>
                            <a:schemeClr val="tx1"/>
                          </a:solidFill>
                          <a:effectLst/>
                        </a:rPr>
                        <a:t>At Risk or </a:t>
                      </a:r>
                      <a:r>
                        <a:rPr lang="en-AU" sz="1600" dirty="0" smtClean="0">
                          <a:solidFill>
                            <a:schemeClr val="tx1"/>
                          </a:solidFill>
                          <a:effectLst/>
                        </a:rPr>
                        <a:t>Vulnerable (2)</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AU" sz="1600" dirty="0">
                          <a:solidFill>
                            <a:schemeClr val="tx1"/>
                          </a:solidFill>
                          <a:effectLst/>
                        </a:rPr>
                        <a:t>In-Crisis / </a:t>
                      </a:r>
                      <a:r>
                        <a:rPr lang="en-AU" sz="1600" dirty="0" smtClean="0">
                          <a:solidFill>
                            <a:schemeClr val="tx1"/>
                          </a:solidFill>
                          <a:effectLst/>
                        </a:rPr>
                        <a:t>Critical (1)</a:t>
                      </a:r>
                      <a:endPar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6685">
                <a:tc gridSpan="6">
                  <a:txBody>
                    <a:bodyPr/>
                    <a:lstStyle/>
                    <a:p>
                      <a:pPr algn="ctr">
                        <a:lnSpc>
                          <a:spcPct val="107000"/>
                        </a:lnSpc>
                        <a:spcAft>
                          <a:spcPts val="0"/>
                        </a:spcAft>
                      </a:pPr>
                      <a:r>
                        <a:rPr lang="en-AU" sz="1400" dirty="0" smtClean="0">
                          <a:solidFill>
                            <a:schemeClr val="tx1"/>
                          </a:solidFill>
                          <a:effectLst/>
                        </a:rPr>
                        <a:t>Parent </a:t>
                      </a:r>
                      <a:r>
                        <a:rPr lang="en-AU" sz="1400" dirty="0">
                          <a:solidFill>
                            <a:schemeClr val="tx1"/>
                          </a:solidFill>
                          <a:effectLst/>
                        </a:rPr>
                        <a:t>/ Caregiver</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85896">
                <a:tc>
                  <a:txBody>
                    <a:bodyPr/>
                    <a:lstStyle/>
                    <a:p>
                      <a:pPr>
                        <a:lnSpc>
                          <a:spcPct val="107000"/>
                        </a:lnSpc>
                        <a:spcAft>
                          <a:spcPts val="0"/>
                        </a:spcAft>
                      </a:pPr>
                      <a:r>
                        <a:rPr lang="en-AU" sz="1400" dirty="0">
                          <a:solidFill>
                            <a:schemeClr val="tx1"/>
                          </a:solidFill>
                          <a:effectLst/>
                        </a:rPr>
                        <a:t>Physical &amp; Emotional Health</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6685">
                <a:tc>
                  <a:txBody>
                    <a:bodyPr/>
                    <a:lstStyle/>
                    <a:p>
                      <a:pPr>
                        <a:lnSpc>
                          <a:spcPct val="107000"/>
                        </a:lnSpc>
                        <a:spcAft>
                          <a:spcPts val="0"/>
                        </a:spcAft>
                      </a:pPr>
                      <a:r>
                        <a:rPr lang="en-AU" sz="1400" dirty="0">
                          <a:solidFill>
                            <a:schemeClr val="tx1"/>
                          </a:solidFill>
                          <a:effectLst/>
                        </a:rPr>
                        <a:t>Life &amp; Coping Skills</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6685">
                <a:tc>
                  <a:txBody>
                    <a:bodyPr/>
                    <a:lstStyle/>
                    <a:p>
                      <a:pPr>
                        <a:lnSpc>
                          <a:spcPct val="107000"/>
                        </a:lnSpc>
                        <a:spcAft>
                          <a:spcPts val="0"/>
                        </a:spcAft>
                      </a:pPr>
                      <a:r>
                        <a:rPr lang="en-AU" sz="1400" dirty="0">
                          <a:solidFill>
                            <a:schemeClr val="tx1"/>
                          </a:solidFill>
                          <a:effectLst/>
                        </a:rPr>
                        <a:t>Education &amp; Ambitions</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896">
                <a:tc>
                  <a:txBody>
                    <a:bodyPr/>
                    <a:lstStyle/>
                    <a:p>
                      <a:pPr>
                        <a:lnSpc>
                          <a:spcPct val="107000"/>
                        </a:lnSpc>
                        <a:spcAft>
                          <a:spcPts val="0"/>
                        </a:spcAft>
                      </a:pPr>
                      <a:r>
                        <a:rPr lang="en-AU" sz="1400" dirty="0">
                          <a:solidFill>
                            <a:schemeClr val="tx1"/>
                          </a:solidFill>
                          <a:effectLst/>
                        </a:rPr>
                        <a:t>Community Connectedness</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6685">
                <a:tc gridSpan="6">
                  <a:txBody>
                    <a:bodyPr/>
                    <a:lstStyle/>
                    <a:p>
                      <a:pPr algn="ctr">
                        <a:lnSpc>
                          <a:spcPct val="107000"/>
                        </a:lnSpc>
                        <a:spcAft>
                          <a:spcPts val="0"/>
                        </a:spcAft>
                      </a:pPr>
                      <a:r>
                        <a:rPr lang="en-AU" sz="1400" dirty="0" smtClean="0">
                          <a:solidFill>
                            <a:schemeClr val="tx1"/>
                          </a:solidFill>
                          <a:effectLst/>
                        </a:rPr>
                        <a:t>Child </a:t>
                      </a:r>
                      <a:r>
                        <a:rPr lang="en-AU" sz="1400" dirty="0">
                          <a:solidFill>
                            <a:schemeClr val="tx1"/>
                          </a:solidFill>
                          <a:effectLst/>
                        </a:rPr>
                        <a:t>Specific</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85896">
                <a:tc>
                  <a:txBody>
                    <a:bodyPr/>
                    <a:lstStyle/>
                    <a:p>
                      <a:pPr>
                        <a:lnSpc>
                          <a:spcPct val="107000"/>
                        </a:lnSpc>
                        <a:spcAft>
                          <a:spcPts val="0"/>
                        </a:spcAft>
                      </a:pPr>
                      <a:r>
                        <a:rPr lang="en-AU" sz="1400" dirty="0">
                          <a:solidFill>
                            <a:schemeClr val="tx1"/>
                          </a:solidFill>
                          <a:effectLst/>
                        </a:rPr>
                        <a:t>Relationship with Parent / Caregiver</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6685">
                <a:tc>
                  <a:txBody>
                    <a:bodyPr/>
                    <a:lstStyle/>
                    <a:p>
                      <a:pPr>
                        <a:lnSpc>
                          <a:spcPct val="107000"/>
                        </a:lnSpc>
                        <a:spcAft>
                          <a:spcPts val="0"/>
                        </a:spcAft>
                      </a:pPr>
                      <a:r>
                        <a:rPr lang="en-AU" sz="1400" dirty="0">
                          <a:solidFill>
                            <a:schemeClr val="tx1"/>
                          </a:solidFill>
                          <a:effectLst/>
                        </a:rPr>
                        <a:t>Safety &amp; Basic Needs</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5896">
                <a:tc>
                  <a:txBody>
                    <a:bodyPr/>
                    <a:lstStyle/>
                    <a:p>
                      <a:pPr>
                        <a:lnSpc>
                          <a:spcPct val="107000"/>
                        </a:lnSpc>
                        <a:spcAft>
                          <a:spcPts val="0"/>
                        </a:spcAft>
                      </a:pPr>
                      <a:r>
                        <a:rPr lang="en-AU" sz="1400" dirty="0">
                          <a:solidFill>
                            <a:schemeClr val="tx1"/>
                          </a:solidFill>
                          <a:effectLst/>
                        </a:rPr>
                        <a:t>Attachment to Parent / Caregiver</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5896">
                <a:tc>
                  <a:txBody>
                    <a:bodyPr/>
                    <a:lstStyle/>
                    <a:p>
                      <a:pPr>
                        <a:lnSpc>
                          <a:spcPct val="107000"/>
                        </a:lnSpc>
                        <a:spcAft>
                          <a:spcPts val="0"/>
                        </a:spcAft>
                      </a:pPr>
                      <a:r>
                        <a:rPr lang="en-AU" sz="1400" dirty="0">
                          <a:solidFill>
                            <a:schemeClr val="tx1"/>
                          </a:solidFill>
                          <a:effectLst/>
                        </a:rPr>
                        <a:t>Development &amp; General Health</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5896">
                <a:tc>
                  <a:txBody>
                    <a:bodyPr/>
                    <a:lstStyle/>
                    <a:p>
                      <a:pPr>
                        <a:lnSpc>
                          <a:spcPct val="107000"/>
                        </a:lnSpc>
                        <a:spcAft>
                          <a:spcPts val="0"/>
                        </a:spcAft>
                      </a:pPr>
                      <a:r>
                        <a:rPr lang="en-AU" sz="1400" dirty="0">
                          <a:solidFill>
                            <a:schemeClr val="tx1"/>
                          </a:solidFill>
                          <a:effectLst/>
                        </a:rPr>
                        <a:t>Education &amp; Learning Functioning</a:t>
                      </a:r>
                      <a:endParaRPr lang="en-AU"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AU" sz="1100">
                          <a:solidFill>
                            <a:schemeClr val="tx1"/>
                          </a:solidFill>
                          <a:effectLst/>
                        </a:rPr>
                        <a:t> </a:t>
                      </a:r>
                      <a:endParaRPr lang="en-AU"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AU" sz="1100" dirty="0">
                          <a:solidFill>
                            <a:schemeClr val="tx1"/>
                          </a:solidFill>
                          <a:effectLst/>
                        </a:rPr>
                        <a:t> </a:t>
                      </a:r>
                      <a:endParaRPr lang="en-AU"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nvSpPr>
        <p:spPr>
          <a:xfrm>
            <a:off x="615950" y="5812730"/>
            <a:ext cx="10960100" cy="367216"/>
          </a:xfrm>
          <a:prstGeom prst="rect">
            <a:avLst/>
          </a:prstGeom>
        </p:spPr>
        <p:txBody>
          <a:bodyPr wrap="square">
            <a:spAutoFit/>
          </a:bodyPr>
          <a:lstStyle/>
          <a:p>
            <a:pPr algn="ctr">
              <a:lnSpc>
                <a:spcPct val="107000"/>
              </a:lnSpc>
              <a:spcAft>
                <a:spcPts val="800"/>
              </a:spcAft>
            </a:pPr>
            <a:r>
              <a:rPr lang="en-AU" b="1" dirty="0" smtClean="0">
                <a:effectLst/>
                <a:latin typeface="Arial" panose="020B0604020202020204" pitchFamily="34" charset="0"/>
                <a:ea typeface="Arial" panose="020B0604020202020204" pitchFamily="34" charset="0"/>
                <a:cs typeface="Times New Roman" panose="02020603050405020304" pitchFamily="18" charset="0"/>
              </a:rPr>
              <a:t>(Note: the  numerical value enables the change to be quantified and aggregated)</a:t>
            </a:r>
            <a:endParaRPr lang="en-AU"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Footer Placeholder 12"/>
          <p:cNvSpPr>
            <a:spLocks noGrp="1"/>
          </p:cNvSpPr>
          <p:nvPr>
            <p:ph type="ftr" sz="quarter" idx="11"/>
          </p:nvPr>
        </p:nvSpPr>
        <p:spPr>
          <a:xfrm>
            <a:off x="184221" y="6356350"/>
            <a:ext cx="11791879"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1165843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221" y="262852"/>
            <a:ext cx="10627653" cy="1186607"/>
          </a:xfrm>
          <a:prstGeom prst="rect">
            <a:avLst/>
          </a:prstGeom>
        </p:spPr>
        <p:txBody>
          <a:bodyPr wrap="none">
            <a:spAutoFit/>
          </a:bodyPr>
          <a:lstStyle/>
          <a:p>
            <a:pPr>
              <a:lnSpc>
                <a:spcPct val="107000"/>
              </a:lnSpc>
              <a:spcAft>
                <a:spcPts val="800"/>
              </a:spcAft>
            </a:pPr>
            <a:r>
              <a:rPr lang="en-AU" b="1" dirty="0">
                <a:latin typeface="Arial" panose="020B0604020202020204" pitchFamily="34" charset="0"/>
                <a:ea typeface="Arial" panose="020B0604020202020204" pitchFamily="34" charset="0"/>
                <a:cs typeface="Times New Roman" panose="02020603050405020304" pitchFamily="18" charset="0"/>
              </a:rPr>
              <a:t>The outcomes assessment informs goal planning, with goals linked to specific Outcome </a:t>
            </a:r>
            <a:r>
              <a:rPr lang="en-AU" b="1" dirty="0" smtClean="0">
                <a:latin typeface="Arial" panose="020B0604020202020204" pitchFamily="34" charset="0"/>
                <a:ea typeface="Arial" panose="020B0604020202020204" pitchFamily="34" charset="0"/>
                <a:cs typeface="Times New Roman" panose="02020603050405020304" pitchFamily="18" charset="0"/>
              </a:rPr>
              <a:t>Areas </a:t>
            </a:r>
          </a:p>
          <a:p>
            <a:pPr>
              <a:lnSpc>
                <a:spcPct val="107000"/>
              </a:lnSpc>
              <a:spcAft>
                <a:spcPts val="800"/>
              </a:spcAft>
            </a:pPr>
            <a:r>
              <a:rPr lang="en-AU" b="1" dirty="0" smtClean="0">
                <a:latin typeface="Arial" panose="020B0604020202020204" pitchFamily="34" charset="0"/>
                <a:ea typeface="Arial" panose="020B0604020202020204" pitchFamily="34" charset="0"/>
                <a:cs typeface="Times New Roman" panose="02020603050405020304" pitchFamily="18" charset="0"/>
              </a:rPr>
              <a:t>– example of tool below:</a:t>
            </a:r>
          </a:p>
          <a:p>
            <a:pPr>
              <a:lnSpc>
                <a:spcPct val="107000"/>
              </a:lnSpc>
              <a:spcAft>
                <a:spcPts val="800"/>
              </a:spcAft>
            </a:pPr>
            <a:endParaRPr lang="en-AU" dirty="0">
              <a:latin typeface="Arial" panose="020B0604020202020204" pitchFamily="34" charset="0"/>
              <a:ea typeface="Arial" panose="020B0604020202020204" pitchFamily="34" charset="0"/>
              <a:cs typeface="Times New Roman" panose="02020603050405020304" pitchFamily="18" charset="0"/>
            </a:endParaRPr>
          </a:p>
        </p:txBody>
      </p:sp>
      <p:sp>
        <p:nvSpPr>
          <p:cNvPr id="13" name="Footer Placeholder 12"/>
          <p:cNvSpPr>
            <a:spLocks noGrp="1"/>
          </p:cNvSpPr>
          <p:nvPr>
            <p:ph type="ftr" sz="quarter" idx="11"/>
          </p:nvPr>
        </p:nvSpPr>
        <p:spPr>
          <a:xfrm>
            <a:off x="184221" y="6356350"/>
            <a:ext cx="11791879"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pic>
        <p:nvPicPr>
          <p:cNvPr id="3" name="Picture 2"/>
          <p:cNvPicPr>
            <a:picLocks noChangeAspect="1"/>
          </p:cNvPicPr>
          <p:nvPr/>
        </p:nvPicPr>
        <p:blipFill>
          <a:blip r:embed="rId2"/>
          <a:stretch>
            <a:fillRect/>
          </a:stretch>
        </p:blipFill>
        <p:spPr>
          <a:xfrm>
            <a:off x="1593409" y="1077362"/>
            <a:ext cx="7570963" cy="5278988"/>
          </a:xfrm>
          <a:prstGeom prst="rect">
            <a:avLst/>
          </a:prstGeom>
        </p:spPr>
      </p:pic>
    </p:spTree>
    <p:extLst>
      <p:ext uri="{BB962C8B-B14F-4D97-AF65-F5344CB8AC3E}">
        <p14:creationId xmlns:p14="http://schemas.microsoft.com/office/powerpoint/2010/main" val="3129801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465" y="377152"/>
            <a:ext cx="11432635" cy="3572260"/>
          </a:xfrm>
          <a:prstGeom prst="rect">
            <a:avLst/>
          </a:prstGeom>
        </p:spPr>
        <p:txBody>
          <a:bodyPr wrap="square">
            <a:spAutoFit/>
          </a:bodyPr>
          <a:lstStyle/>
          <a:p>
            <a:pPr lvl="1">
              <a:lnSpc>
                <a:spcPct val="107000"/>
              </a:lnSpc>
              <a:spcAft>
                <a:spcPts val="800"/>
              </a:spcAft>
            </a:pPr>
            <a:endParaRPr lang="en-AU" sz="22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200" dirty="0" smtClean="0">
                <a:latin typeface="Arial" panose="020B0604020202020204" pitchFamily="34" charset="0"/>
                <a:ea typeface="Arial" panose="020B0604020202020204" pitchFamily="34" charset="0"/>
                <a:cs typeface="Times New Roman" panose="02020603050405020304" pitchFamily="18" charset="0"/>
              </a:rPr>
              <a:t>A </a:t>
            </a:r>
            <a:r>
              <a:rPr lang="en-AU" sz="2200" dirty="0">
                <a:latin typeface="Arial" panose="020B0604020202020204" pitchFamily="34" charset="0"/>
                <a:ea typeface="Arial" panose="020B0604020202020204" pitchFamily="34" charset="0"/>
                <a:cs typeface="Times New Roman" panose="02020603050405020304" pitchFamily="18" charset="0"/>
              </a:rPr>
              <a:t>cycle of outcomes assessment, goal planning, service delivery and goal review continues until the case is closed – with a final outcomes assessment </a:t>
            </a:r>
            <a:r>
              <a:rPr lang="en-AU" sz="2200" dirty="0" smtClean="0">
                <a:latin typeface="Arial" panose="020B0604020202020204" pitchFamily="34" charset="0"/>
                <a:ea typeface="Arial" panose="020B0604020202020204" pitchFamily="34" charset="0"/>
                <a:cs typeface="Times New Roman" panose="02020603050405020304" pitchFamily="18" charset="0"/>
              </a:rPr>
              <a:t>completed </a:t>
            </a:r>
            <a:r>
              <a:rPr lang="en-AU" sz="2200" dirty="0">
                <a:latin typeface="Arial" panose="020B0604020202020204" pitchFamily="34" charset="0"/>
                <a:ea typeface="Arial" panose="020B0604020202020204" pitchFamily="34" charset="0"/>
                <a:cs typeface="Times New Roman" panose="02020603050405020304" pitchFamily="18" charset="0"/>
              </a:rPr>
              <a:t>at closure.</a:t>
            </a:r>
          </a:p>
          <a:p>
            <a:pPr marL="48260" algn="just">
              <a:lnSpc>
                <a:spcPct val="107000"/>
              </a:lnSpc>
              <a:spcAft>
                <a:spcPts val="800"/>
              </a:spcAft>
            </a:pPr>
            <a:endParaRPr lang="en-AU" sz="1050" b="1" u="sng" dirty="0">
              <a:latin typeface="Arial" panose="020B0604020202020204" pitchFamily="34" charset="0"/>
              <a:ea typeface="Arial" panose="020B0604020202020204" pitchFamily="34" charset="0"/>
              <a:cs typeface="Times New Roman" panose="02020603050405020304" pitchFamily="18" charset="0"/>
            </a:endParaRPr>
          </a:p>
          <a:p>
            <a:pPr marL="48260" algn="just">
              <a:lnSpc>
                <a:spcPct val="107000"/>
              </a:lnSpc>
              <a:spcAft>
                <a:spcPts val="800"/>
              </a:spcAft>
            </a:pPr>
            <a:endParaRPr lang="en-AU" sz="1050" b="1" u="sng" dirty="0" smtClean="0">
              <a:effectLst/>
              <a:latin typeface="Arial" panose="020B0604020202020204" pitchFamily="34" charset="0"/>
              <a:ea typeface="Arial" panose="020B0604020202020204" pitchFamily="34" charset="0"/>
              <a:cs typeface="Times New Roman" panose="02020603050405020304" pitchFamily="18" charset="0"/>
            </a:endParaRPr>
          </a:p>
          <a:p>
            <a:pPr marL="48260" algn="just">
              <a:lnSpc>
                <a:spcPct val="107000"/>
              </a:lnSpc>
              <a:spcAft>
                <a:spcPts val="800"/>
              </a:spcAft>
            </a:pPr>
            <a:endParaRPr lang="en-AU" sz="1050" b="1" u="sng" dirty="0">
              <a:latin typeface="Arial" panose="020B0604020202020204" pitchFamily="34" charset="0"/>
              <a:ea typeface="Arial" panose="020B0604020202020204" pitchFamily="34" charset="0"/>
              <a:cs typeface="Times New Roman" panose="02020603050405020304" pitchFamily="18" charset="0"/>
            </a:endParaRPr>
          </a:p>
          <a:p>
            <a:pPr marL="48260" algn="just">
              <a:lnSpc>
                <a:spcPct val="107000"/>
              </a:lnSpc>
              <a:spcAft>
                <a:spcPts val="800"/>
              </a:spcAft>
            </a:pPr>
            <a:endParaRPr lang="en-AU" sz="1050" b="1" u="sng" dirty="0" smtClean="0">
              <a:effectLst/>
              <a:latin typeface="Arial" panose="020B0604020202020204" pitchFamily="34" charset="0"/>
              <a:ea typeface="Arial" panose="020B0604020202020204" pitchFamily="34" charset="0"/>
              <a:cs typeface="Times New Roman" panose="02020603050405020304" pitchFamily="18" charset="0"/>
            </a:endParaRPr>
          </a:p>
          <a:p>
            <a:pPr marL="48260" algn="just">
              <a:lnSpc>
                <a:spcPct val="107000"/>
              </a:lnSpc>
              <a:spcAft>
                <a:spcPts val="800"/>
              </a:spcAft>
            </a:pPr>
            <a:endParaRPr lang="en-AU" sz="1050" b="1" u="sng" dirty="0">
              <a:latin typeface="Arial" panose="020B0604020202020204" pitchFamily="34" charset="0"/>
              <a:ea typeface="Arial" panose="020B0604020202020204" pitchFamily="34" charset="0"/>
              <a:cs typeface="Times New Roman" panose="02020603050405020304" pitchFamily="18" charset="0"/>
            </a:endParaRPr>
          </a:p>
          <a:p>
            <a:pPr marL="48260" algn="just">
              <a:lnSpc>
                <a:spcPct val="107000"/>
              </a:lnSpc>
              <a:spcAft>
                <a:spcPts val="800"/>
              </a:spcAft>
            </a:pPr>
            <a:endParaRPr lang="en-AU" sz="1050" b="1" u="sng" dirty="0" smtClean="0">
              <a:effectLst/>
              <a:latin typeface="Arial" panose="020B0604020202020204" pitchFamily="34" charset="0"/>
              <a:ea typeface="Arial" panose="020B0604020202020204" pitchFamily="34" charset="0"/>
              <a:cs typeface="Times New Roman" panose="02020603050405020304" pitchFamily="18" charset="0"/>
            </a:endParaRPr>
          </a:p>
          <a:p>
            <a:pPr marL="48260" algn="just">
              <a:lnSpc>
                <a:spcPct val="107000"/>
              </a:lnSpc>
              <a:spcAft>
                <a:spcPts val="800"/>
              </a:spcAft>
            </a:pPr>
            <a:endParaRPr lang="en-AU" sz="105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809243283"/>
              </p:ext>
            </p:extLst>
          </p:nvPr>
        </p:nvGraphicFramePr>
        <p:xfrm>
          <a:off x="285750" y="2576856"/>
          <a:ext cx="11264900" cy="319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p:cNvCxnSpPr/>
          <p:nvPr/>
        </p:nvCxnSpPr>
        <p:spPr>
          <a:xfrm>
            <a:off x="8757028" y="4973005"/>
            <a:ext cx="0" cy="71602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889628" y="5699029"/>
            <a:ext cx="58674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2889628" y="4973005"/>
            <a:ext cx="503" cy="72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ooter Placeholder 18"/>
          <p:cNvSpPr>
            <a:spLocks noGrp="1"/>
          </p:cNvSpPr>
          <p:nvPr>
            <p:ph type="ftr" sz="quarter" idx="11"/>
          </p:nvPr>
        </p:nvSpPr>
        <p:spPr>
          <a:xfrm>
            <a:off x="246332" y="6356350"/>
            <a:ext cx="11793268"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211469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45776"/>
          </a:xfrm>
          <a:prstGeom prst="rect">
            <a:avLst/>
          </a:prstGeom>
        </p:spPr>
        <p:txBody>
          <a:bodyPr wrap="square">
            <a:spAutoFit/>
          </a:bodyPr>
          <a:lstStyle/>
          <a:p>
            <a:pPr>
              <a:lnSpc>
                <a:spcPct val="107000"/>
              </a:lnSpc>
              <a:spcAft>
                <a:spcPts val="800"/>
              </a:spcAft>
            </a:pPr>
            <a:endParaRPr lang="en-AU" sz="2800" b="1" u="sng"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800" b="1" u="sng" dirty="0" smtClean="0">
                <a:effectLst/>
                <a:latin typeface="Arial" panose="020B0604020202020204" pitchFamily="34" charset="0"/>
                <a:ea typeface="Arial" panose="020B0604020202020204" pitchFamily="34" charset="0"/>
                <a:cs typeface="Times New Roman" panose="02020603050405020304" pitchFamily="18" charset="0"/>
              </a:rPr>
              <a:t>Data Collection and Reporting – The COF System</a:t>
            </a: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800" b="1" u="none" strike="noStrike" dirty="0" smtClean="0">
                <a:effectLst/>
                <a:latin typeface="Arial" panose="020B0604020202020204" pitchFamily="34" charset="0"/>
                <a:ea typeface="Arial" panose="020B0604020202020204" pitchFamily="34" charset="0"/>
                <a:cs typeface="Times New Roman" panose="02020603050405020304" pitchFamily="18" charset="0"/>
              </a:rPr>
              <a:t> </a:t>
            </a:r>
            <a:endParaRPr lang="en-AU" sz="240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AU" sz="2400" dirty="0" smtClean="0">
                <a:effectLst/>
                <a:latin typeface="Arial" panose="020B0604020202020204" pitchFamily="34" charset="0"/>
                <a:ea typeface="Arial" panose="020B0604020202020204" pitchFamily="34" charset="0"/>
                <a:cs typeface="Times New Roman" panose="02020603050405020304" pitchFamily="18" charset="0"/>
              </a:rPr>
              <a:t>A custom system was developed internally </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to collect and report on the outcomes data</a:t>
            </a:r>
            <a:endParaRPr lang="en-AU" sz="2400" dirty="0" smtClean="0">
              <a:effectLst/>
              <a:latin typeface="Arial" panose="020B0604020202020204" pitchFamily="34" charset="0"/>
              <a:ea typeface="Arial" panose="020B0604020202020204" pitchFamily="34" charset="0"/>
              <a:cs typeface="Arial" panose="020B0604020202020204" pitchFamily="34" charset="0"/>
            </a:endParaRPr>
          </a:p>
          <a:p>
            <a:pPr marL="228600">
              <a:lnSpc>
                <a:spcPct val="105000"/>
              </a:lnSpc>
              <a:spcAft>
                <a:spcPts val="0"/>
              </a:spcAft>
            </a:pPr>
            <a:r>
              <a:rPr lang="en-AU" sz="2400" dirty="0" smtClean="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nSpc>
                <a:spcPct val="105000"/>
              </a:lnSpc>
              <a:spcAft>
                <a:spcPts val="800"/>
              </a:spcAft>
              <a:buFont typeface="Symbol" panose="05050102010706020507" pitchFamily="18" charset="2"/>
              <a:buChar char=""/>
            </a:pPr>
            <a:r>
              <a:rPr lang="en-AU" sz="2400" dirty="0" smtClean="0">
                <a:latin typeface="Arial" panose="020B0604020202020204" pitchFamily="34" charset="0"/>
                <a:ea typeface="Arial" panose="020B0604020202020204" pitchFamily="34" charset="0"/>
                <a:cs typeface="Times New Roman" panose="02020603050405020304" pitchFamily="18" charset="0"/>
              </a:rPr>
              <a:t>Reports can be generated for</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 </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multiple levels e.g. client, staff, program, division, organisation, with a range of filters e.g. outcome area, age, gender, lga, cultural background</a:t>
            </a:r>
            <a:endParaRPr lang="en-AU" sz="2400" dirty="0">
              <a:latin typeface="Arial" panose="020B0604020202020204" pitchFamily="34" charset="0"/>
              <a:ea typeface="Arial" panose="020B0604020202020204" pitchFamily="34" charset="0"/>
              <a:cs typeface="Times New Roman" panose="02020603050405020304" pitchFamily="18" charset="0"/>
            </a:endParaRPr>
          </a:p>
          <a:p>
            <a:pPr lvl="0">
              <a:lnSpc>
                <a:spcPct val="105000"/>
              </a:lnSpc>
              <a:spcAft>
                <a:spcPts val="800"/>
              </a:spcAft>
            </a:pPr>
            <a:endParaRPr lang="en-AU" sz="2400" dirty="0" smtClean="0">
              <a:effectLst/>
              <a:latin typeface="Arial" panose="020B0604020202020204" pitchFamily="34" charset="0"/>
              <a:ea typeface="Arial" panose="020B0604020202020204" pitchFamily="34" charset="0"/>
              <a:cs typeface="Times New Roman" panose="02020603050405020304" pitchFamily="18" charset="0"/>
            </a:endParaRPr>
          </a:p>
          <a:p>
            <a:pPr lvl="1">
              <a:lnSpc>
                <a:spcPct val="105000"/>
              </a:lnSpc>
              <a:spcAft>
                <a:spcPts val="800"/>
              </a:spcAft>
            </a:pPr>
            <a:r>
              <a:rPr lang="en-AU" sz="2400" b="1" dirty="0" smtClean="0">
                <a:effectLst/>
                <a:latin typeface="Arial" panose="020B0604020202020204" pitchFamily="34" charset="0"/>
                <a:ea typeface="Arial" panose="020B0604020202020204" pitchFamily="34" charset="0"/>
                <a:cs typeface="Times New Roman" panose="02020603050405020304" pitchFamily="18" charset="0"/>
              </a:rPr>
              <a:t>Note:</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 Qualitative information is used to support and further explain the quantitative data from the COF System.  This is particularly important with aggregated results.</a:t>
            </a:r>
          </a:p>
          <a:p>
            <a:pPr>
              <a:lnSpc>
                <a:spcPct val="105000"/>
              </a:lnSpc>
              <a:spcAft>
                <a:spcPts val="800"/>
              </a:spcAft>
            </a:pPr>
            <a:endParaRPr lang="en-AU" sz="2800" dirty="0" smtClean="0">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88900" y="6356350"/>
            <a:ext cx="11963400" cy="365125"/>
          </a:xfrm>
        </p:spPr>
        <p:txBody>
          <a:bodyPr/>
          <a:lstStyle/>
          <a:p>
            <a:r>
              <a:rPr lang="en-AU" dirty="0" smtClean="0"/>
              <a:t>©Copyright Connections UnitingCare 2017. </a:t>
            </a:r>
          </a:p>
          <a:p>
            <a:r>
              <a:rPr lang="en-AU" dirty="0" smtClean="0"/>
              <a:t> 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97537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646" y="68494"/>
            <a:ext cx="5426486" cy="428259"/>
          </a:xfrm>
          <a:prstGeom prst="rect">
            <a:avLst/>
          </a:prstGeom>
        </p:spPr>
        <p:txBody>
          <a:bodyPr wrap="none">
            <a:spAutoFit/>
          </a:bodyPr>
          <a:lstStyle/>
          <a:p>
            <a:pPr>
              <a:lnSpc>
                <a:spcPct val="107000"/>
              </a:lnSpc>
              <a:spcAft>
                <a:spcPts val="800"/>
              </a:spcAft>
            </a:pPr>
            <a:r>
              <a:rPr lang="en-AU" sz="2200" b="1" u="sng" dirty="0" smtClean="0">
                <a:effectLst/>
                <a:latin typeface="Arial" panose="020B0604020202020204" pitchFamily="34" charset="0"/>
                <a:ea typeface="Arial" panose="020B0604020202020204" pitchFamily="34" charset="0"/>
                <a:cs typeface="Times New Roman" panose="02020603050405020304" pitchFamily="18" charset="0"/>
              </a:rPr>
              <a:t>Example of COF System – Main Screen</a:t>
            </a:r>
            <a:endParaRPr lang="en-AU" sz="2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89646" y="6356350"/>
            <a:ext cx="11875354"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pic>
        <p:nvPicPr>
          <p:cNvPr id="4" name="Picture 3"/>
          <p:cNvPicPr>
            <a:picLocks noChangeAspect="1"/>
          </p:cNvPicPr>
          <p:nvPr/>
        </p:nvPicPr>
        <p:blipFill>
          <a:blip r:embed="rId2"/>
          <a:stretch>
            <a:fillRect/>
          </a:stretch>
        </p:blipFill>
        <p:spPr>
          <a:xfrm>
            <a:off x="1007954" y="985511"/>
            <a:ext cx="8679254" cy="4882081"/>
          </a:xfrm>
          <a:prstGeom prst="rect">
            <a:avLst/>
          </a:prstGeom>
        </p:spPr>
      </p:pic>
    </p:spTree>
    <p:extLst>
      <p:ext uri="{BB962C8B-B14F-4D97-AF65-F5344CB8AC3E}">
        <p14:creationId xmlns:p14="http://schemas.microsoft.com/office/powerpoint/2010/main" val="3007426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59" y="224752"/>
            <a:ext cx="8063041" cy="487506"/>
          </a:xfrm>
          <a:prstGeom prst="rect">
            <a:avLst/>
          </a:prstGeom>
        </p:spPr>
        <p:txBody>
          <a:bodyPr wrap="none">
            <a:spAutoFit/>
          </a:bodyPr>
          <a:lstStyle/>
          <a:p>
            <a:pPr>
              <a:lnSpc>
                <a:spcPct val="107000"/>
              </a:lnSpc>
              <a:spcAft>
                <a:spcPts val="800"/>
              </a:spcAft>
            </a:pPr>
            <a:r>
              <a:rPr lang="en-AU" sz="2400" b="1" u="sng" dirty="0" smtClean="0">
                <a:effectLst/>
                <a:latin typeface="Arial" panose="020B0604020202020204" pitchFamily="34" charset="0"/>
                <a:ea typeface="Arial" panose="020B0604020202020204" pitchFamily="34" charset="0"/>
                <a:cs typeface="Times New Roman" panose="02020603050405020304" pitchFamily="18" charset="0"/>
              </a:rPr>
              <a:t>Example of COF System – Adding Parent Assessment</a:t>
            </a:r>
            <a:endParaRPr lang="en-AU"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0" y="6343650"/>
            <a:ext cx="120015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pic>
        <p:nvPicPr>
          <p:cNvPr id="5" name="Picture 4"/>
          <p:cNvPicPr>
            <a:picLocks noChangeAspect="1"/>
          </p:cNvPicPr>
          <p:nvPr/>
        </p:nvPicPr>
        <p:blipFill>
          <a:blip r:embed="rId2"/>
          <a:stretch>
            <a:fillRect/>
          </a:stretch>
        </p:blipFill>
        <p:spPr>
          <a:xfrm>
            <a:off x="1222217" y="1104749"/>
            <a:ext cx="8638939" cy="4846409"/>
          </a:xfrm>
          <a:prstGeom prst="rect">
            <a:avLst/>
          </a:prstGeom>
        </p:spPr>
      </p:pic>
    </p:spTree>
    <p:extLst>
      <p:ext uri="{BB962C8B-B14F-4D97-AF65-F5344CB8AC3E}">
        <p14:creationId xmlns:p14="http://schemas.microsoft.com/office/powerpoint/2010/main" val="319592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500" y="1320800"/>
            <a:ext cx="10198100" cy="2108141"/>
          </a:xfrm>
          <a:prstGeom prst="rect">
            <a:avLst/>
          </a:prstGeom>
        </p:spPr>
        <p:txBody>
          <a:bodyPr wrap="square">
            <a:spAutoFit/>
          </a:bodyPr>
          <a:lstStyle/>
          <a:p>
            <a:pPr>
              <a:lnSpc>
                <a:spcPct val="107000"/>
              </a:lnSpc>
              <a:spcAft>
                <a:spcPts val="800"/>
              </a:spcAft>
            </a:pPr>
            <a:endParaRPr lang="en-AU" sz="2800" b="1" dirty="0" smtClean="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AU" sz="2800" b="1" dirty="0">
              <a:latin typeface="Arial" panose="020B0604020202020204" pitchFamily="34" charset="0"/>
              <a:ea typeface="Arial" panose="020B0604020202020204" pitchFamily="34" charset="0"/>
              <a:cs typeface="Times New Roman" panose="02020603050405020304" pitchFamily="18" charset="0"/>
            </a:endParaRPr>
          </a:p>
          <a:p>
            <a:pPr algn="ctr">
              <a:lnSpc>
                <a:spcPct val="107000"/>
              </a:lnSpc>
              <a:spcAft>
                <a:spcPts val="800"/>
              </a:spcAft>
            </a:pPr>
            <a:r>
              <a:rPr lang="en-AU" sz="2800" b="1" dirty="0" smtClean="0">
                <a:latin typeface="Arial" panose="020B0604020202020204" pitchFamily="34" charset="0"/>
                <a:ea typeface="Arial" panose="020B0604020202020204" pitchFamily="34" charset="0"/>
                <a:cs typeface="Times New Roman" panose="02020603050405020304" pitchFamily="18" charset="0"/>
              </a:rPr>
              <a:t>Connections Outcomes Framework – highlights, learnings and data 2 years in.</a:t>
            </a:r>
          </a:p>
        </p:txBody>
      </p:sp>
      <p:sp>
        <p:nvSpPr>
          <p:cNvPr id="3" name="Footer Placeholder 2"/>
          <p:cNvSpPr>
            <a:spLocks noGrp="1"/>
          </p:cNvSpPr>
          <p:nvPr>
            <p:ph type="ftr" sz="quarter" idx="11"/>
          </p:nvPr>
        </p:nvSpPr>
        <p:spPr>
          <a:xfrm>
            <a:off x="0" y="6369050"/>
            <a:ext cx="120904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24534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©Copyright Connections UnitingCare 2015.  All rights reserved.  The contents of this publication shall not be reproduced, sold or distributed without the prior consent of Connections Uniting Care.</a:t>
            </a:r>
            <a:endParaRPr lang="en-AU"/>
          </a:p>
        </p:txBody>
      </p:sp>
      <p:sp>
        <p:nvSpPr>
          <p:cNvPr id="4" name="Rectangle 3"/>
          <p:cNvSpPr/>
          <p:nvPr/>
        </p:nvSpPr>
        <p:spPr>
          <a:xfrm>
            <a:off x="819781" y="23625"/>
            <a:ext cx="6096000" cy="369332"/>
          </a:xfrm>
          <a:prstGeom prst="rect">
            <a:avLst/>
          </a:prstGeom>
        </p:spPr>
        <p:txBody>
          <a:bodyPr>
            <a:spAutoFit/>
          </a:bodyPr>
          <a:lstStyle/>
          <a:p>
            <a:r>
              <a:rPr lang="en-AU" b="1" u="sng" dirty="0">
                <a:latin typeface="Arial" panose="020B0604020202020204" pitchFamily="34" charset="0"/>
                <a:ea typeface="Arial" panose="020B0604020202020204" pitchFamily="34" charset="0"/>
                <a:cs typeface="Times New Roman" panose="02020603050405020304" pitchFamily="18" charset="0"/>
              </a:rPr>
              <a:t>Example of Organisational Level </a:t>
            </a:r>
            <a:r>
              <a:rPr lang="en-AU" b="1" u="sng" dirty="0" smtClean="0">
                <a:latin typeface="Arial" panose="020B0604020202020204" pitchFamily="34" charset="0"/>
                <a:ea typeface="Arial" panose="020B0604020202020204" pitchFamily="34" charset="0"/>
                <a:cs typeface="Times New Roman" panose="02020603050405020304" pitchFamily="18" charset="0"/>
              </a:rPr>
              <a:t>– Summary Report</a:t>
            </a:r>
            <a:endParaRPr lang="en-AU" dirty="0"/>
          </a:p>
        </p:txBody>
      </p:sp>
      <p:pic>
        <p:nvPicPr>
          <p:cNvPr id="5" name="Picture 4"/>
          <p:cNvPicPr>
            <a:picLocks noChangeAspect="1"/>
          </p:cNvPicPr>
          <p:nvPr/>
        </p:nvPicPr>
        <p:blipFill>
          <a:blip r:embed="rId2"/>
          <a:stretch>
            <a:fillRect/>
          </a:stretch>
        </p:blipFill>
        <p:spPr>
          <a:xfrm>
            <a:off x="2007323" y="491103"/>
            <a:ext cx="6076950" cy="4391025"/>
          </a:xfrm>
          <a:prstGeom prst="rect">
            <a:avLst/>
          </a:prstGeom>
        </p:spPr>
      </p:pic>
      <p:pic>
        <p:nvPicPr>
          <p:cNvPr id="6" name="Picture 5"/>
          <p:cNvPicPr>
            <a:picLocks noChangeAspect="1"/>
          </p:cNvPicPr>
          <p:nvPr/>
        </p:nvPicPr>
        <p:blipFill>
          <a:blip r:embed="rId3"/>
          <a:stretch>
            <a:fillRect/>
          </a:stretch>
        </p:blipFill>
        <p:spPr>
          <a:xfrm>
            <a:off x="4382584" y="2897599"/>
            <a:ext cx="5762625" cy="2209800"/>
          </a:xfrm>
          <a:prstGeom prst="rect">
            <a:avLst/>
          </a:prstGeom>
        </p:spPr>
      </p:pic>
    </p:spTree>
    <p:extLst>
      <p:ext uri="{BB962C8B-B14F-4D97-AF65-F5344CB8AC3E}">
        <p14:creationId xmlns:p14="http://schemas.microsoft.com/office/powerpoint/2010/main" val="89525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8300" y="6424136"/>
            <a:ext cx="115951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
        <p:nvSpPr>
          <p:cNvPr id="3" name="Rectangle 2"/>
          <p:cNvSpPr/>
          <p:nvPr/>
        </p:nvSpPr>
        <p:spPr>
          <a:xfrm>
            <a:off x="157710" y="0"/>
            <a:ext cx="10123284" cy="369332"/>
          </a:xfrm>
          <a:prstGeom prst="rect">
            <a:avLst/>
          </a:prstGeom>
        </p:spPr>
        <p:txBody>
          <a:bodyPr wrap="none">
            <a:spAutoFit/>
          </a:bodyPr>
          <a:lstStyle/>
          <a:p>
            <a:r>
              <a:rPr lang="en-AU" b="1" u="sng" dirty="0">
                <a:latin typeface="Arial" panose="020B0604020202020204" pitchFamily="34" charset="0"/>
                <a:ea typeface="Arial" panose="020B0604020202020204" pitchFamily="34" charset="0"/>
                <a:cs typeface="Times New Roman" panose="02020603050405020304" pitchFamily="18" charset="0"/>
              </a:rPr>
              <a:t>Example of Organisational Level </a:t>
            </a:r>
            <a:r>
              <a:rPr lang="en-AU" b="1" u="sng" dirty="0" smtClean="0">
                <a:latin typeface="Arial" panose="020B0604020202020204" pitchFamily="34" charset="0"/>
                <a:ea typeface="Arial" panose="020B0604020202020204" pitchFamily="34" charset="0"/>
                <a:cs typeface="Times New Roman" panose="02020603050405020304" pitchFamily="18" charset="0"/>
              </a:rPr>
              <a:t>Reporting – </a:t>
            </a:r>
            <a:r>
              <a:rPr lang="en-AU" b="1" u="sng" dirty="0" smtClean="0">
                <a:latin typeface="Arial" panose="020B0604020202020204" pitchFamily="34" charset="0"/>
                <a:ea typeface="Arial" panose="020B0604020202020204" pitchFamily="34" charset="0"/>
                <a:cs typeface="Times New Roman" panose="02020603050405020304" pitchFamily="18" charset="0"/>
              </a:rPr>
              <a:t>Snapshot Report Page </a:t>
            </a:r>
            <a:r>
              <a:rPr lang="en-AU" b="1" u="sng" dirty="0" smtClean="0">
                <a:latin typeface="Arial" panose="020B0604020202020204" pitchFamily="34" charset="0"/>
                <a:ea typeface="Arial" panose="020B0604020202020204" pitchFamily="34" charset="0"/>
                <a:cs typeface="Times New Roman" panose="02020603050405020304" pitchFamily="18" charset="0"/>
              </a:rPr>
              <a:t>1 of </a:t>
            </a:r>
            <a:r>
              <a:rPr lang="en-AU" b="1" u="sng" dirty="0" smtClean="0">
                <a:latin typeface="Arial" panose="020B0604020202020204" pitchFamily="34" charset="0"/>
                <a:ea typeface="Arial" panose="020B0604020202020204" pitchFamily="34" charset="0"/>
                <a:cs typeface="Times New Roman" panose="02020603050405020304" pitchFamily="18" charset="0"/>
              </a:rPr>
              <a:t>4 (client numbers)</a:t>
            </a:r>
            <a:r>
              <a:rPr lang="en-AU" sz="1100" dirty="0" smtClean="0">
                <a:latin typeface="Arial" panose="020B0604020202020204" pitchFamily="34" charset="0"/>
                <a:ea typeface="Arial" panose="020B0604020202020204" pitchFamily="34" charset="0"/>
                <a:cs typeface="Times New Roman" panose="02020603050405020304" pitchFamily="18" charset="0"/>
              </a:rPr>
              <a:t> </a:t>
            </a:r>
            <a:endParaRPr lang="en-AU" dirty="0"/>
          </a:p>
        </p:txBody>
      </p:sp>
      <p:pic>
        <p:nvPicPr>
          <p:cNvPr id="4" name="Picture 3"/>
          <p:cNvPicPr>
            <a:picLocks noChangeAspect="1"/>
          </p:cNvPicPr>
          <p:nvPr/>
        </p:nvPicPr>
        <p:blipFill>
          <a:blip r:embed="rId2"/>
          <a:stretch>
            <a:fillRect/>
          </a:stretch>
        </p:blipFill>
        <p:spPr>
          <a:xfrm>
            <a:off x="701963" y="620814"/>
            <a:ext cx="10317017" cy="5803322"/>
          </a:xfrm>
          <a:prstGeom prst="rect">
            <a:avLst/>
          </a:prstGeom>
        </p:spPr>
      </p:pic>
    </p:spTree>
    <p:extLst>
      <p:ext uri="{BB962C8B-B14F-4D97-AF65-F5344CB8AC3E}">
        <p14:creationId xmlns:p14="http://schemas.microsoft.com/office/powerpoint/2010/main" val="3866610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3700" y="6356350"/>
            <a:ext cx="114935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
        <p:nvSpPr>
          <p:cNvPr id="3" name="Rectangle 2"/>
          <p:cNvSpPr/>
          <p:nvPr/>
        </p:nvSpPr>
        <p:spPr>
          <a:xfrm>
            <a:off x="0" y="132834"/>
            <a:ext cx="9841156" cy="369332"/>
          </a:xfrm>
          <a:prstGeom prst="rect">
            <a:avLst/>
          </a:prstGeom>
        </p:spPr>
        <p:txBody>
          <a:bodyPr wrap="none">
            <a:spAutoFit/>
          </a:bodyPr>
          <a:lstStyle/>
          <a:p>
            <a:r>
              <a:rPr lang="en-AU" b="1" u="sng" dirty="0">
                <a:latin typeface="Arial" panose="020B0604020202020204" pitchFamily="34" charset="0"/>
                <a:ea typeface="Arial" panose="020B0604020202020204" pitchFamily="34" charset="0"/>
                <a:cs typeface="Times New Roman" panose="02020603050405020304" pitchFamily="18" charset="0"/>
              </a:rPr>
              <a:t>Example of Organisational Level Reporting – Page </a:t>
            </a:r>
            <a:r>
              <a:rPr lang="en-AU" b="1" u="sng" dirty="0" smtClean="0">
                <a:latin typeface="Arial" panose="020B0604020202020204" pitchFamily="34" charset="0"/>
                <a:ea typeface="Arial" panose="020B0604020202020204" pitchFamily="34" charset="0"/>
                <a:cs typeface="Times New Roman" panose="02020603050405020304" pitchFamily="18" charset="0"/>
              </a:rPr>
              <a:t>2 </a:t>
            </a:r>
            <a:r>
              <a:rPr lang="en-AU" b="1" u="sng" dirty="0">
                <a:latin typeface="Arial" panose="020B0604020202020204" pitchFamily="34" charset="0"/>
                <a:ea typeface="Arial" panose="020B0604020202020204" pitchFamily="34" charset="0"/>
                <a:cs typeface="Times New Roman" panose="02020603050405020304" pitchFamily="18" charset="0"/>
              </a:rPr>
              <a:t>of </a:t>
            </a:r>
            <a:r>
              <a:rPr lang="en-AU" b="1" u="sng" dirty="0" smtClean="0">
                <a:latin typeface="Arial" panose="020B0604020202020204" pitchFamily="34" charset="0"/>
                <a:ea typeface="Arial" panose="020B0604020202020204" pitchFamily="34" charset="0"/>
                <a:cs typeface="Times New Roman" panose="02020603050405020304" pitchFamily="18" charset="0"/>
              </a:rPr>
              <a:t>4 (client </a:t>
            </a:r>
            <a:r>
              <a:rPr lang="en-AU" b="1" u="sng" dirty="0" smtClean="0">
                <a:latin typeface="Arial" panose="020B0604020202020204" pitchFamily="34" charset="0"/>
                <a:ea typeface="Arial" panose="020B0604020202020204" pitchFamily="34" charset="0"/>
                <a:cs typeface="Times New Roman" panose="02020603050405020304" pitchFamily="18" charset="0"/>
              </a:rPr>
              <a:t>&amp; outcome area </a:t>
            </a:r>
            <a:r>
              <a:rPr lang="en-AU" b="1" u="sng" dirty="0" smtClean="0">
                <a:latin typeface="Arial" panose="020B0604020202020204" pitchFamily="34" charset="0"/>
                <a:ea typeface="Arial" panose="020B0604020202020204" pitchFamily="34" charset="0"/>
                <a:cs typeface="Times New Roman" panose="02020603050405020304" pitchFamily="18" charset="0"/>
              </a:rPr>
              <a:t>change)</a:t>
            </a:r>
            <a:r>
              <a:rPr lang="en-AU" sz="1100" dirty="0" smtClean="0">
                <a:latin typeface="Arial" panose="020B0604020202020204" pitchFamily="34" charset="0"/>
                <a:ea typeface="Arial" panose="020B0604020202020204" pitchFamily="34" charset="0"/>
                <a:cs typeface="Times New Roman" panose="02020603050405020304" pitchFamily="18" charset="0"/>
              </a:rPr>
              <a:t> </a:t>
            </a:r>
            <a:endParaRPr lang="en-AU" dirty="0"/>
          </a:p>
        </p:txBody>
      </p:sp>
      <p:pic>
        <p:nvPicPr>
          <p:cNvPr id="5" name="Picture 4"/>
          <p:cNvPicPr>
            <a:picLocks noChangeAspect="1"/>
          </p:cNvPicPr>
          <p:nvPr/>
        </p:nvPicPr>
        <p:blipFill>
          <a:blip r:embed="rId2"/>
          <a:stretch>
            <a:fillRect/>
          </a:stretch>
        </p:blipFill>
        <p:spPr>
          <a:xfrm>
            <a:off x="765146" y="721958"/>
            <a:ext cx="9854294" cy="5543040"/>
          </a:xfrm>
          <a:prstGeom prst="rect">
            <a:avLst/>
          </a:prstGeom>
        </p:spPr>
      </p:pic>
    </p:spTree>
    <p:extLst>
      <p:ext uri="{BB962C8B-B14F-4D97-AF65-F5344CB8AC3E}">
        <p14:creationId xmlns:p14="http://schemas.microsoft.com/office/powerpoint/2010/main" val="668030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806" y="6405850"/>
            <a:ext cx="114935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
        <p:nvSpPr>
          <p:cNvPr id="3" name="Rectangle 2"/>
          <p:cNvSpPr/>
          <p:nvPr/>
        </p:nvSpPr>
        <p:spPr>
          <a:xfrm>
            <a:off x="0" y="132834"/>
            <a:ext cx="10020692" cy="369332"/>
          </a:xfrm>
          <a:prstGeom prst="rect">
            <a:avLst/>
          </a:prstGeom>
        </p:spPr>
        <p:txBody>
          <a:bodyPr wrap="none">
            <a:spAutoFit/>
          </a:bodyPr>
          <a:lstStyle/>
          <a:p>
            <a:r>
              <a:rPr lang="en-AU" b="1" u="sng" dirty="0">
                <a:latin typeface="Arial" panose="020B0604020202020204" pitchFamily="34" charset="0"/>
                <a:ea typeface="Arial" panose="020B0604020202020204" pitchFamily="34" charset="0"/>
                <a:cs typeface="Times New Roman" panose="02020603050405020304" pitchFamily="18" charset="0"/>
              </a:rPr>
              <a:t>Example of Organisational Level Reporting – Page </a:t>
            </a:r>
            <a:r>
              <a:rPr lang="en-AU" b="1" u="sng" dirty="0" smtClean="0">
                <a:latin typeface="Arial" panose="020B0604020202020204" pitchFamily="34" charset="0"/>
                <a:ea typeface="Arial" panose="020B0604020202020204" pitchFamily="34" charset="0"/>
                <a:cs typeface="Times New Roman" panose="02020603050405020304" pitchFamily="18" charset="0"/>
              </a:rPr>
              <a:t>3 </a:t>
            </a:r>
            <a:r>
              <a:rPr lang="en-AU" b="1" u="sng" dirty="0">
                <a:latin typeface="Arial" panose="020B0604020202020204" pitchFamily="34" charset="0"/>
                <a:ea typeface="Arial" panose="020B0604020202020204" pitchFamily="34" charset="0"/>
                <a:cs typeface="Times New Roman" panose="02020603050405020304" pitchFamily="18" charset="0"/>
              </a:rPr>
              <a:t>of </a:t>
            </a:r>
            <a:r>
              <a:rPr lang="en-AU" b="1" u="sng" dirty="0" smtClean="0">
                <a:latin typeface="Arial" panose="020B0604020202020204" pitchFamily="34" charset="0"/>
                <a:ea typeface="Arial" panose="020B0604020202020204" pitchFamily="34" charset="0"/>
                <a:cs typeface="Times New Roman" panose="02020603050405020304" pitchFamily="18" charset="0"/>
              </a:rPr>
              <a:t>4 (outcome area change summary)</a:t>
            </a:r>
            <a:r>
              <a:rPr lang="en-AU" sz="1100" dirty="0" smtClean="0">
                <a:latin typeface="Arial" panose="020B0604020202020204" pitchFamily="34" charset="0"/>
                <a:ea typeface="Arial" panose="020B0604020202020204" pitchFamily="34" charset="0"/>
                <a:cs typeface="Times New Roman" panose="02020603050405020304" pitchFamily="18" charset="0"/>
              </a:rPr>
              <a:t> </a:t>
            </a:r>
            <a:endParaRPr lang="en-AU" dirty="0"/>
          </a:p>
        </p:txBody>
      </p:sp>
      <p:pic>
        <p:nvPicPr>
          <p:cNvPr id="4" name="Picture 3"/>
          <p:cNvPicPr>
            <a:picLocks noChangeAspect="1"/>
          </p:cNvPicPr>
          <p:nvPr/>
        </p:nvPicPr>
        <p:blipFill>
          <a:blip r:embed="rId2"/>
          <a:stretch>
            <a:fillRect/>
          </a:stretch>
        </p:blipFill>
        <p:spPr>
          <a:xfrm>
            <a:off x="769557" y="784470"/>
            <a:ext cx="9871922" cy="5552956"/>
          </a:xfrm>
          <a:prstGeom prst="rect">
            <a:avLst/>
          </a:prstGeom>
        </p:spPr>
      </p:pic>
    </p:spTree>
    <p:extLst>
      <p:ext uri="{BB962C8B-B14F-4D97-AF65-F5344CB8AC3E}">
        <p14:creationId xmlns:p14="http://schemas.microsoft.com/office/powerpoint/2010/main" val="1483014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3700" y="6356350"/>
            <a:ext cx="114935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
        <p:nvSpPr>
          <p:cNvPr id="3" name="Rectangle 2"/>
          <p:cNvSpPr/>
          <p:nvPr/>
        </p:nvSpPr>
        <p:spPr>
          <a:xfrm>
            <a:off x="0" y="132834"/>
            <a:ext cx="9456435" cy="369332"/>
          </a:xfrm>
          <a:prstGeom prst="rect">
            <a:avLst/>
          </a:prstGeom>
        </p:spPr>
        <p:txBody>
          <a:bodyPr wrap="none">
            <a:spAutoFit/>
          </a:bodyPr>
          <a:lstStyle/>
          <a:p>
            <a:r>
              <a:rPr lang="en-AU" b="1" u="sng" dirty="0">
                <a:latin typeface="Arial" panose="020B0604020202020204" pitchFamily="34" charset="0"/>
                <a:ea typeface="Arial" panose="020B0604020202020204" pitchFamily="34" charset="0"/>
                <a:cs typeface="Times New Roman" panose="02020603050405020304" pitchFamily="18" charset="0"/>
              </a:rPr>
              <a:t>Example of Organisational Level Reporting – Page </a:t>
            </a:r>
            <a:r>
              <a:rPr lang="en-AU" b="1" u="sng" dirty="0" smtClean="0">
                <a:latin typeface="Arial" panose="020B0604020202020204" pitchFamily="34" charset="0"/>
                <a:ea typeface="Arial" panose="020B0604020202020204" pitchFamily="34" charset="0"/>
                <a:cs typeface="Times New Roman" panose="02020603050405020304" pitchFamily="18" charset="0"/>
              </a:rPr>
              <a:t>4 </a:t>
            </a:r>
            <a:r>
              <a:rPr lang="en-AU" b="1" u="sng" dirty="0">
                <a:latin typeface="Arial" panose="020B0604020202020204" pitchFamily="34" charset="0"/>
                <a:ea typeface="Arial" panose="020B0604020202020204" pitchFamily="34" charset="0"/>
                <a:cs typeface="Times New Roman" panose="02020603050405020304" pitchFamily="18" charset="0"/>
              </a:rPr>
              <a:t>of </a:t>
            </a:r>
            <a:r>
              <a:rPr lang="en-AU" b="1" u="sng" dirty="0" smtClean="0">
                <a:latin typeface="Arial" panose="020B0604020202020204" pitchFamily="34" charset="0"/>
                <a:ea typeface="Arial" panose="020B0604020202020204" pitchFamily="34" charset="0"/>
                <a:cs typeface="Times New Roman" panose="02020603050405020304" pitchFamily="18" charset="0"/>
              </a:rPr>
              <a:t>4 (program change summary)</a:t>
            </a:r>
            <a:r>
              <a:rPr lang="en-AU" sz="1100" dirty="0" smtClean="0">
                <a:latin typeface="Arial" panose="020B0604020202020204" pitchFamily="34" charset="0"/>
                <a:ea typeface="Arial" panose="020B0604020202020204" pitchFamily="34" charset="0"/>
                <a:cs typeface="Times New Roman" panose="02020603050405020304" pitchFamily="18" charset="0"/>
              </a:rPr>
              <a:t> </a:t>
            </a:r>
            <a:endParaRPr lang="en-AU" dirty="0"/>
          </a:p>
        </p:txBody>
      </p:sp>
      <p:pic>
        <p:nvPicPr>
          <p:cNvPr id="4" name="Picture 3"/>
          <p:cNvPicPr>
            <a:picLocks noChangeAspect="1"/>
          </p:cNvPicPr>
          <p:nvPr/>
        </p:nvPicPr>
        <p:blipFill>
          <a:blip r:embed="rId2"/>
          <a:stretch>
            <a:fillRect/>
          </a:stretch>
        </p:blipFill>
        <p:spPr>
          <a:xfrm>
            <a:off x="1131684" y="557605"/>
            <a:ext cx="10308879" cy="5798745"/>
          </a:xfrm>
          <a:prstGeom prst="rect">
            <a:avLst/>
          </a:prstGeom>
        </p:spPr>
      </p:pic>
    </p:spTree>
    <p:extLst>
      <p:ext uri="{BB962C8B-B14F-4D97-AF65-F5344CB8AC3E}">
        <p14:creationId xmlns:p14="http://schemas.microsoft.com/office/powerpoint/2010/main" val="673223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90163" y="6356350"/>
            <a:ext cx="9156879" cy="365125"/>
          </a:xfrm>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
        <p:nvSpPr>
          <p:cNvPr id="4" name="Rectangle 3"/>
          <p:cNvSpPr/>
          <p:nvPr/>
        </p:nvSpPr>
        <p:spPr>
          <a:xfrm>
            <a:off x="0" y="132834"/>
            <a:ext cx="3852337" cy="369332"/>
          </a:xfrm>
          <a:prstGeom prst="rect">
            <a:avLst/>
          </a:prstGeom>
        </p:spPr>
        <p:txBody>
          <a:bodyPr wrap="none">
            <a:spAutoFit/>
          </a:bodyPr>
          <a:lstStyle/>
          <a:p>
            <a:r>
              <a:rPr lang="en-AU" b="1" u="sng" dirty="0">
                <a:latin typeface="Arial" panose="020B0604020202020204" pitchFamily="34" charset="0"/>
                <a:ea typeface="Arial" panose="020B0604020202020204" pitchFamily="34" charset="0"/>
                <a:cs typeface="Times New Roman" panose="02020603050405020304" pitchFamily="18" charset="0"/>
              </a:rPr>
              <a:t>Example of </a:t>
            </a:r>
            <a:r>
              <a:rPr lang="en-AU" b="1" u="sng" dirty="0" smtClean="0">
                <a:latin typeface="Arial" panose="020B0604020202020204" pitchFamily="34" charset="0"/>
                <a:ea typeface="Arial" panose="020B0604020202020204" pitchFamily="34" charset="0"/>
                <a:cs typeface="Times New Roman" panose="02020603050405020304" pitchFamily="18" charset="0"/>
              </a:rPr>
              <a:t>General Client Report</a:t>
            </a:r>
            <a:endParaRPr lang="en-AU" dirty="0"/>
          </a:p>
        </p:txBody>
      </p:sp>
      <p:pic>
        <p:nvPicPr>
          <p:cNvPr id="5" name="Picture 4"/>
          <p:cNvPicPr>
            <a:picLocks noChangeAspect="1"/>
          </p:cNvPicPr>
          <p:nvPr/>
        </p:nvPicPr>
        <p:blipFill>
          <a:blip r:embed="rId2"/>
          <a:stretch>
            <a:fillRect/>
          </a:stretch>
        </p:blipFill>
        <p:spPr>
          <a:xfrm>
            <a:off x="951346" y="797790"/>
            <a:ext cx="9123476" cy="5131955"/>
          </a:xfrm>
          <a:prstGeom prst="rect">
            <a:avLst/>
          </a:prstGeom>
        </p:spPr>
      </p:pic>
    </p:spTree>
    <p:extLst>
      <p:ext uri="{BB962C8B-B14F-4D97-AF65-F5344CB8AC3E}">
        <p14:creationId xmlns:p14="http://schemas.microsoft.com/office/powerpoint/2010/main" val="2184575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pic>
        <p:nvPicPr>
          <p:cNvPr id="5" name="Picture 4"/>
          <p:cNvPicPr>
            <a:picLocks noChangeAspect="1"/>
          </p:cNvPicPr>
          <p:nvPr/>
        </p:nvPicPr>
        <p:blipFill>
          <a:blip r:embed="rId2"/>
          <a:stretch>
            <a:fillRect/>
          </a:stretch>
        </p:blipFill>
        <p:spPr>
          <a:xfrm>
            <a:off x="1002364" y="532294"/>
            <a:ext cx="9671672" cy="5440316"/>
          </a:xfrm>
          <a:prstGeom prst="rect">
            <a:avLst/>
          </a:prstGeom>
        </p:spPr>
      </p:pic>
      <p:sp>
        <p:nvSpPr>
          <p:cNvPr id="6" name="TextBox 5"/>
          <p:cNvSpPr txBox="1"/>
          <p:nvPr/>
        </p:nvSpPr>
        <p:spPr>
          <a:xfrm>
            <a:off x="597529" y="162962"/>
            <a:ext cx="10076507" cy="369332"/>
          </a:xfrm>
          <a:prstGeom prst="rect">
            <a:avLst/>
          </a:prstGeom>
          <a:noFill/>
        </p:spPr>
        <p:txBody>
          <a:bodyPr wrap="square" rtlCol="0">
            <a:spAutoFit/>
          </a:bodyPr>
          <a:lstStyle/>
          <a:p>
            <a:r>
              <a:rPr lang="en-AU" dirty="0" smtClean="0"/>
              <a:t>Example of </a:t>
            </a:r>
            <a:r>
              <a:rPr lang="en-AU" b="1" dirty="0" smtClean="0"/>
              <a:t>detailed</a:t>
            </a:r>
            <a:r>
              <a:rPr lang="en-AU" dirty="0" smtClean="0"/>
              <a:t> results by client (listing all outcome areas) </a:t>
            </a:r>
            <a:endParaRPr lang="en-AU" dirty="0"/>
          </a:p>
        </p:txBody>
      </p:sp>
    </p:spTree>
    <p:extLst>
      <p:ext uri="{BB962C8B-B14F-4D97-AF65-F5344CB8AC3E}">
        <p14:creationId xmlns:p14="http://schemas.microsoft.com/office/powerpoint/2010/main" val="551825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8600" y="6356350"/>
            <a:ext cx="116713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
        <p:nvSpPr>
          <p:cNvPr id="3" name="Rectangle 2"/>
          <p:cNvSpPr/>
          <p:nvPr/>
        </p:nvSpPr>
        <p:spPr>
          <a:xfrm>
            <a:off x="98514" y="0"/>
            <a:ext cx="7802136" cy="388696"/>
          </a:xfrm>
          <a:prstGeom prst="rect">
            <a:avLst/>
          </a:prstGeom>
        </p:spPr>
        <p:txBody>
          <a:bodyPr wrap="none">
            <a:spAutoFit/>
          </a:bodyPr>
          <a:lstStyle/>
          <a:p>
            <a:pPr>
              <a:lnSpc>
                <a:spcPct val="107000"/>
              </a:lnSpc>
              <a:spcAft>
                <a:spcPts val="800"/>
              </a:spcAft>
            </a:pPr>
            <a:r>
              <a:rPr lang="en-AU" b="1" u="sng" dirty="0" smtClean="0">
                <a:latin typeface="Arial" panose="020B0604020202020204" pitchFamily="34" charset="0"/>
                <a:ea typeface="Arial" panose="020B0604020202020204" pitchFamily="34" charset="0"/>
                <a:cs typeface="Times New Roman" panose="02020603050405020304" pitchFamily="18" charset="0"/>
              </a:rPr>
              <a:t>Further example of detailed client results – arrow as change indicator</a:t>
            </a:r>
            <a:endParaRPr lang="en-AU" sz="12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78494" y="1053266"/>
            <a:ext cx="9220200" cy="3990975"/>
          </a:xfrm>
          <a:prstGeom prst="rect">
            <a:avLst/>
          </a:prstGeom>
        </p:spPr>
      </p:pic>
    </p:spTree>
    <p:extLst>
      <p:ext uri="{BB962C8B-B14F-4D97-AF65-F5344CB8AC3E}">
        <p14:creationId xmlns:p14="http://schemas.microsoft.com/office/powerpoint/2010/main" val="260650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0368"/>
            <a:ext cx="10515600" cy="5606595"/>
          </a:xfrm>
        </p:spPr>
        <p:txBody>
          <a:bodyPr/>
          <a:lstStyle/>
          <a:p>
            <a:pPr marL="0" indent="0">
              <a:buNone/>
            </a:pPr>
            <a:endParaRPr lang="en-AU" dirty="0"/>
          </a:p>
          <a:p>
            <a:pPr marL="0" indent="0">
              <a:buNone/>
            </a:pPr>
            <a:r>
              <a:rPr lang="en-AU" dirty="0" smtClean="0"/>
              <a:t>The COF has also been built into the CSnet client management system, which is currently being trialled by our Eastern Family Services programs.  </a:t>
            </a:r>
          </a:p>
          <a:p>
            <a:pPr marL="0" indent="0">
              <a:buNone/>
            </a:pPr>
            <a:endParaRPr lang="en-AU" dirty="0"/>
          </a:p>
          <a:p>
            <a:pPr marL="0" indent="0">
              <a:buNone/>
            </a:pPr>
            <a:r>
              <a:rPr lang="en-AU" dirty="0" smtClean="0"/>
              <a:t>The system integrates outcomes measurement with goal setting and service delivery</a:t>
            </a:r>
          </a:p>
          <a:p>
            <a:pPr marL="0" indent="0">
              <a:buNone/>
            </a:pPr>
            <a:endParaRPr lang="en-AU" dirty="0"/>
          </a:p>
          <a:p>
            <a:pPr marL="0" indent="0">
              <a:buNone/>
            </a:pPr>
            <a:r>
              <a:rPr lang="en-AU" dirty="0" smtClean="0"/>
              <a:t>The CSnet system has a reporting function and those programs therefore aren’t using the internally developed COF System.</a:t>
            </a:r>
            <a:endParaRPr lang="en-AU" dirty="0"/>
          </a:p>
        </p:txBody>
      </p:sp>
      <p:sp>
        <p:nvSpPr>
          <p:cNvPr id="4" name="Footer Placeholder 3"/>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97195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3865"/>
            <a:ext cx="10515600" cy="5353098"/>
          </a:xfrm>
        </p:spPr>
        <p:txBody>
          <a:bodyPr/>
          <a:lstStyle/>
          <a:p>
            <a:endParaRPr lang="en-AU" dirty="0" smtClean="0"/>
          </a:p>
          <a:p>
            <a:endParaRPr lang="en-AU" dirty="0"/>
          </a:p>
          <a:p>
            <a:pPr marL="0" indent="0">
              <a:buNone/>
            </a:pPr>
            <a:endParaRPr lang="en-AU" b="1" dirty="0" smtClean="0"/>
          </a:p>
        </p:txBody>
      </p:sp>
      <p:sp>
        <p:nvSpPr>
          <p:cNvPr id="4" name="Footer Placeholder 3"/>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244444"/>
            <a:ext cx="10515600" cy="59325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u="sng" dirty="0" smtClean="0"/>
              <a:t>Current High Level Change Data</a:t>
            </a:r>
            <a:r>
              <a:rPr lang="en-AU" sz="2400" b="1" dirty="0" smtClean="0"/>
              <a:t> (from over 1200 clients with multiple assessments):</a:t>
            </a:r>
            <a:endParaRPr lang="en-AU" sz="2400" b="1" dirty="0" smtClean="0"/>
          </a:p>
          <a:p>
            <a:pPr marL="0" indent="0">
              <a:buFont typeface="Arial" panose="020B0604020202020204" pitchFamily="34" charset="0"/>
              <a:buNone/>
            </a:pPr>
            <a:r>
              <a:rPr lang="en-AU" dirty="0" smtClean="0"/>
              <a:t>68% of clients with an increasing trend</a:t>
            </a:r>
          </a:p>
          <a:p>
            <a:pPr marL="0" indent="0">
              <a:buFont typeface="Arial" panose="020B0604020202020204" pitchFamily="34" charset="0"/>
              <a:buNone/>
            </a:pPr>
            <a:r>
              <a:rPr lang="en-AU" dirty="0" smtClean="0"/>
              <a:t>18% of clients with a decreasing trend</a:t>
            </a:r>
          </a:p>
          <a:p>
            <a:pPr marL="0" indent="0">
              <a:buFont typeface="Arial" panose="020B0604020202020204" pitchFamily="34" charset="0"/>
              <a:buNone/>
            </a:pPr>
            <a:r>
              <a:rPr lang="en-AU" dirty="0" smtClean="0"/>
              <a:t>14% of clients showing as stable</a:t>
            </a:r>
          </a:p>
          <a:p>
            <a:pPr marL="0" indent="0">
              <a:buFont typeface="Arial" panose="020B0604020202020204" pitchFamily="34" charset="0"/>
              <a:buNone/>
            </a:pPr>
            <a:endParaRPr lang="en-AU" dirty="0"/>
          </a:p>
          <a:p>
            <a:pPr marL="0" indent="0">
              <a:buFont typeface="Arial" panose="020B0604020202020204" pitchFamily="34" charset="0"/>
              <a:buNone/>
            </a:pPr>
            <a:r>
              <a:rPr lang="en-AU" sz="2400" b="1" dirty="0" smtClean="0"/>
              <a:t>Outcome Areas demonstrating highest change:</a:t>
            </a:r>
          </a:p>
          <a:p>
            <a:r>
              <a:rPr lang="en-AU" dirty="0" smtClean="0"/>
              <a:t>Family Violence </a:t>
            </a:r>
            <a:r>
              <a:rPr lang="en-AU" dirty="0" smtClean="0">
                <a:sym typeface="Wingdings" panose="05000000000000000000" pitchFamily="2" charset="2"/>
              </a:rPr>
              <a:t>14%</a:t>
            </a:r>
            <a:endParaRPr lang="en-AU" dirty="0" smtClean="0"/>
          </a:p>
          <a:p>
            <a:r>
              <a:rPr lang="en-AU" dirty="0" smtClean="0"/>
              <a:t>Life and Coping Skills </a:t>
            </a:r>
            <a:r>
              <a:rPr lang="en-AU" dirty="0" smtClean="0">
                <a:sym typeface="Wingdings" panose="05000000000000000000" pitchFamily="2" charset="2"/>
              </a:rPr>
              <a:t>13%</a:t>
            </a:r>
            <a:endParaRPr lang="en-AU" dirty="0" smtClean="0"/>
          </a:p>
          <a:p>
            <a:r>
              <a:rPr lang="en-AU" dirty="0" smtClean="0"/>
              <a:t>Education and Learning Participation </a:t>
            </a:r>
            <a:r>
              <a:rPr lang="en-AU" dirty="0" smtClean="0">
                <a:sym typeface="Wingdings" panose="05000000000000000000" pitchFamily="2" charset="2"/>
              </a:rPr>
              <a:t>13%</a:t>
            </a:r>
            <a:endParaRPr lang="en-AU" dirty="0" smtClean="0"/>
          </a:p>
          <a:p>
            <a:r>
              <a:rPr lang="en-AU" dirty="0" smtClean="0"/>
              <a:t>Child Safety </a:t>
            </a:r>
            <a:r>
              <a:rPr lang="en-AU" dirty="0" smtClean="0">
                <a:sym typeface="Wingdings" panose="05000000000000000000" pitchFamily="2" charset="2"/>
              </a:rPr>
              <a:t>12.5%</a:t>
            </a:r>
            <a:endParaRPr lang="en-AU" dirty="0" smtClean="0"/>
          </a:p>
          <a:p>
            <a:r>
              <a:rPr lang="en-AU" dirty="0" smtClean="0"/>
              <a:t>Family Communication / Relations </a:t>
            </a:r>
            <a:r>
              <a:rPr lang="en-AU" dirty="0" smtClean="0">
                <a:sym typeface="Wingdings" panose="05000000000000000000" pitchFamily="2" charset="2"/>
              </a:rPr>
              <a:t>11.5%</a:t>
            </a:r>
            <a:endParaRPr lang="en-AU" dirty="0" smtClean="0"/>
          </a:p>
          <a:p>
            <a:r>
              <a:rPr lang="en-AU" dirty="0" smtClean="0"/>
              <a:t>Community Connectedness </a:t>
            </a:r>
            <a:r>
              <a:rPr lang="en-AU" dirty="0" smtClean="0">
                <a:sym typeface="Wingdings" panose="05000000000000000000" pitchFamily="2" charset="2"/>
              </a:rPr>
              <a:t>11%</a:t>
            </a:r>
            <a:endParaRPr lang="en-AU" dirty="0" smtClean="0"/>
          </a:p>
          <a:p>
            <a:r>
              <a:rPr lang="en-AU" dirty="0" smtClean="0"/>
              <a:t>Relationship/Attachment with Parent/Caregiver </a:t>
            </a:r>
            <a:r>
              <a:rPr lang="en-AU" dirty="0" smtClean="0">
                <a:sym typeface="Wingdings" panose="05000000000000000000" pitchFamily="2" charset="2"/>
              </a:rPr>
              <a:t>10%</a:t>
            </a:r>
            <a:endParaRPr lang="en-AU" dirty="0"/>
          </a:p>
        </p:txBody>
      </p:sp>
    </p:spTree>
    <p:extLst>
      <p:ext uri="{BB962C8B-B14F-4D97-AF65-F5344CB8AC3E}">
        <p14:creationId xmlns:p14="http://schemas.microsoft.com/office/powerpoint/2010/main" val="2174525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500" y="1320800"/>
            <a:ext cx="10198100" cy="2602636"/>
          </a:xfrm>
          <a:prstGeom prst="rect">
            <a:avLst/>
          </a:prstGeom>
        </p:spPr>
        <p:txBody>
          <a:bodyPr wrap="square">
            <a:spAutoFit/>
          </a:bodyPr>
          <a:lstStyle/>
          <a:p>
            <a:pPr>
              <a:lnSpc>
                <a:spcPct val="107000"/>
              </a:lnSpc>
              <a:spcAft>
                <a:spcPts val="800"/>
              </a:spcAft>
            </a:pPr>
            <a:r>
              <a:rPr lang="en-AU" sz="2800" b="1" u="sng" dirty="0" smtClean="0">
                <a:effectLst/>
                <a:latin typeface="Arial" panose="020B0604020202020204" pitchFamily="34" charset="0"/>
                <a:ea typeface="Arial" panose="020B0604020202020204" pitchFamily="34" charset="0"/>
                <a:cs typeface="Times New Roman" panose="02020603050405020304" pitchFamily="18" charset="0"/>
              </a:rPr>
              <a:t>Overview</a:t>
            </a:r>
            <a:endParaRPr lang="en-AU" sz="28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The Connections Outcomes Framework (COF) </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was introduced </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to address the funding shift from measuring inputs/outputs </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to </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individual outcomes – the difference we have made.</a:t>
            </a:r>
            <a:endParaRPr lang="en-AU"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0" y="6369050"/>
            <a:ext cx="120904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142060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3865"/>
            <a:ext cx="10515600" cy="5353098"/>
          </a:xfrm>
        </p:spPr>
        <p:txBody>
          <a:bodyPr/>
          <a:lstStyle/>
          <a:p>
            <a:endParaRPr lang="en-AU" dirty="0" smtClean="0"/>
          </a:p>
          <a:p>
            <a:endParaRPr lang="en-AU" dirty="0"/>
          </a:p>
          <a:p>
            <a:pPr marL="0" indent="0">
              <a:buNone/>
            </a:pPr>
            <a:endParaRPr lang="en-AU" b="1" dirty="0" smtClean="0"/>
          </a:p>
        </p:txBody>
      </p:sp>
      <p:sp>
        <p:nvSpPr>
          <p:cNvPr id="4" name="Footer Placeholder 3"/>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959667"/>
            <a:ext cx="10515600" cy="5217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smtClean="0"/>
              <a:t>Implementation </a:t>
            </a:r>
            <a:r>
              <a:rPr lang="en-AU" b="1" u="sng" dirty="0" smtClean="0"/>
              <a:t>– What Helped:</a:t>
            </a:r>
            <a:endParaRPr lang="en-AU" b="1" u="sng" dirty="0" smtClean="0"/>
          </a:p>
          <a:p>
            <a:pPr marL="0" indent="0">
              <a:buNone/>
            </a:pPr>
            <a:endParaRPr lang="en-AU" b="1" u="sng" dirty="0"/>
          </a:p>
          <a:p>
            <a:pPr marL="0" indent="0">
              <a:buNone/>
            </a:pPr>
            <a:endParaRPr lang="en-AU" dirty="0" smtClean="0">
              <a:latin typeface="Arial" panose="020B0604020202020204" pitchFamily="34" charset="0"/>
              <a:cs typeface="Arial" panose="020B0604020202020204" pitchFamily="34" charset="0"/>
            </a:endParaRPr>
          </a:p>
          <a:p>
            <a:pPr marL="0" indent="0">
              <a:buNone/>
            </a:pPr>
            <a:r>
              <a:rPr lang="en-AU" dirty="0" smtClean="0">
                <a:latin typeface="Arial" panose="020B0604020202020204" pitchFamily="34" charset="0"/>
                <a:cs typeface="Arial" panose="020B0604020202020204" pitchFamily="34" charset="0"/>
              </a:rPr>
              <a:t>Whilst there have been some hurdles along the way (which to some degree will </a:t>
            </a:r>
            <a:r>
              <a:rPr lang="en-AU" dirty="0" smtClean="0">
                <a:latin typeface="Arial" panose="020B0604020202020204" pitchFamily="34" charset="0"/>
                <a:cs typeface="Arial" panose="020B0604020202020204" pitchFamily="34" charset="0"/>
              </a:rPr>
              <a:t>continue into maintenance phase), </a:t>
            </a:r>
            <a:r>
              <a:rPr lang="en-AU" dirty="0" smtClean="0">
                <a:latin typeface="Arial" panose="020B0604020202020204" pitchFamily="34" charset="0"/>
                <a:cs typeface="Arial" panose="020B0604020202020204" pitchFamily="34" charset="0"/>
              </a:rPr>
              <a:t>a range of strategies were used to minimise and address these.</a:t>
            </a:r>
          </a:p>
          <a:p>
            <a:pPr marL="0" indent="0">
              <a:buFont typeface="Arial" panose="020B0604020202020204" pitchFamily="34" charset="0"/>
              <a:buNone/>
            </a:pPr>
            <a:endParaRPr lang="en-AU" b="1"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469238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315"/>
            <a:ext cx="10515600" cy="5615648"/>
          </a:xfrm>
        </p:spPr>
        <p:txBody>
          <a:bodyPr/>
          <a:lstStyle/>
          <a:p>
            <a:pPr marL="0" indent="0">
              <a:buNone/>
            </a:pPr>
            <a:endParaRPr lang="en-AU" b="1" dirty="0" smtClean="0"/>
          </a:p>
          <a:p>
            <a:pPr marL="0" indent="0">
              <a:buNone/>
            </a:pPr>
            <a:endParaRPr lang="en-AU" b="1" dirty="0" smtClean="0"/>
          </a:p>
          <a:p>
            <a:pPr marL="0" indent="0">
              <a:buNone/>
            </a:pPr>
            <a:r>
              <a:rPr lang="en-AU" dirty="0" smtClean="0"/>
              <a:t>Development of an outcomes framework was included in the Strategic Plan, which set the scene for the project.</a:t>
            </a:r>
            <a:endParaRPr lang="en-AU" dirty="0"/>
          </a:p>
          <a:p>
            <a:pPr marL="0" indent="0">
              <a:buNone/>
            </a:pPr>
            <a:endParaRPr lang="en-AU" dirty="0" smtClean="0"/>
          </a:p>
          <a:p>
            <a:pPr marL="0" indent="0">
              <a:buNone/>
            </a:pPr>
            <a:r>
              <a:rPr lang="en-AU" dirty="0" smtClean="0"/>
              <a:t>This was backed up through consistent messaging from the CEO, Community Services General Manager and Senior Management to maintain traction – e.g. at forums and meetings.</a:t>
            </a:r>
          </a:p>
          <a:p>
            <a:pPr marL="0" indent="0">
              <a:buNone/>
            </a:pPr>
            <a:endParaRPr lang="en-AU" dirty="0"/>
          </a:p>
          <a:p>
            <a:pPr marL="0" indent="0">
              <a:buNone/>
            </a:pPr>
            <a:r>
              <a:rPr lang="en-AU" dirty="0" smtClean="0"/>
              <a:t>As a result there was high level of awareness amongst staff of the project and the rationale behind it.</a:t>
            </a:r>
          </a:p>
        </p:txBody>
      </p:sp>
      <p:sp>
        <p:nvSpPr>
          <p:cNvPr id="4" name="Footer Placeholder 3"/>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561315"/>
            <a:ext cx="10515600" cy="5615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smtClean="0"/>
              <a:t>High Level Endorsement </a:t>
            </a:r>
            <a:r>
              <a:rPr lang="en-AU" dirty="0" smtClean="0"/>
              <a:t>- </a:t>
            </a:r>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61662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315"/>
            <a:ext cx="10515600" cy="5615648"/>
          </a:xfrm>
        </p:spPr>
        <p:txBody>
          <a:bodyPr/>
          <a:lstStyle/>
          <a:p>
            <a:pPr marL="0" indent="0">
              <a:buNone/>
            </a:pPr>
            <a:endParaRPr lang="en-AU" b="1" dirty="0" smtClean="0"/>
          </a:p>
          <a:p>
            <a:pPr marL="0" indent="0">
              <a:buNone/>
            </a:pPr>
            <a:endParaRPr lang="en-AU" b="1" dirty="0" smtClean="0"/>
          </a:p>
        </p:txBody>
      </p:sp>
      <p:sp>
        <p:nvSpPr>
          <p:cNvPr id="4" name="Footer Placeholder 3"/>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561315"/>
            <a:ext cx="10515600" cy="5615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smtClean="0"/>
              <a:t>Resources</a:t>
            </a:r>
            <a:r>
              <a:rPr lang="en-AU" dirty="0" smtClean="0"/>
              <a:t> – </a:t>
            </a:r>
          </a:p>
          <a:p>
            <a:pPr marL="0" indent="0">
              <a:buNone/>
            </a:pPr>
            <a:endParaRPr lang="en-AU" dirty="0"/>
          </a:p>
          <a:p>
            <a:pPr marL="0" indent="0">
              <a:buNone/>
            </a:pPr>
            <a:r>
              <a:rPr lang="en-AU" dirty="0" smtClean="0"/>
              <a:t>Connections recruited a Project Leader to develop and implement the COF and followed this up with the recruitment of a Systems Developer/Data Analyst to build and maintain the COF System.</a:t>
            </a:r>
          </a:p>
          <a:p>
            <a:pPr marL="0" indent="0">
              <a:buNone/>
            </a:pPr>
            <a:r>
              <a:rPr lang="en-AU" dirty="0" smtClean="0"/>
              <a:t/>
            </a:r>
            <a:br>
              <a:rPr lang="en-AU" dirty="0" smtClean="0"/>
            </a:br>
            <a:r>
              <a:rPr lang="en-AU" dirty="0" smtClean="0"/>
              <a:t>These focused resources were instrumental in driving and maintaining the momentum of the project, and in achieving results within a relatively short timeframe.</a:t>
            </a:r>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1773895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315"/>
            <a:ext cx="10515600" cy="5615648"/>
          </a:xfrm>
        </p:spPr>
        <p:txBody>
          <a:bodyPr/>
          <a:lstStyle/>
          <a:p>
            <a:pPr marL="0" indent="0">
              <a:buNone/>
            </a:pPr>
            <a:endParaRPr lang="en-AU" b="1" dirty="0" smtClean="0"/>
          </a:p>
          <a:p>
            <a:pPr marL="0" indent="0">
              <a:buNone/>
            </a:pPr>
            <a:endParaRPr lang="en-AU" b="1" dirty="0" smtClean="0"/>
          </a:p>
        </p:txBody>
      </p:sp>
      <p:sp>
        <p:nvSpPr>
          <p:cNvPr id="4" name="Footer Placeholder 3"/>
          <p:cNvSpPr>
            <a:spLocks noGrp="1"/>
          </p:cNvSpPr>
          <p:nvPr>
            <p:ph type="ftr" sz="quarter" idx="11"/>
          </p:nvPr>
        </p:nvSpPr>
        <p:spPr/>
        <p:txBody>
          <a:bodyPr/>
          <a:lstStyle/>
          <a:p>
            <a:r>
              <a:rPr lang="en-AU"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561315"/>
            <a:ext cx="10515600" cy="5615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smtClean="0"/>
              <a:t>Staged Implementation </a:t>
            </a:r>
            <a:r>
              <a:rPr lang="en-AU" dirty="0" smtClean="0"/>
              <a:t>– </a:t>
            </a:r>
          </a:p>
          <a:p>
            <a:pPr marL="0" indent="0">
              <a:buNone/>
            </a:pPr>
            <a:endParaRPr lang="en-AU" dirty="0"/>
          </a:p>
          <a:p>
            <a:pPr marL="0" indent="0">
              <a:buNone/>
            </a:pPr>
            <a:r>
              <a:rPr lang="en-AU" dirty="0" smtClean="0"/>
              <a:t>Stage one involved four smallish and relatively contained programs, which greatly assisted in the engagement and the development process.</a:t>
            </a:r>
          </a:p>
          <a:p>
            <a:pPr marL="0" indent="0">
              <a:buNone/>
            </a:pPr>
            <a:endParaRPr lang="en-AU" dirty="0"/>
          </a:p>
          <a:p>
            <a:pPr marL="0" indent="0">
              <a:buNone/>
            </a:pPr>
            <a:r>
              <a:rPr lang="en-AU" dirty="0" smtClean="0"/>
              <a:t>HOWEVER – be sure to check in with the wider program group along the way to ensure what is being developed meets the needs of all programs.  This is something we could have done more of and would have saved us time later on!</a:t>
            </a:r>
          </a:p>
          <a:p>
            <a:endParaRPr lang="en-AU" dirty="0"/>
          </a:p>
          <a:p>
            <a:pPr marL="0" inden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748639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315"/>
            <a:ext cx="10515600" cy="5615648"/>
          </a:xfrm>
        </p:spPr>
        <p:txBody>
          <a:bodyPr/>
          <a:lstStyle/>
          <a:p>
            <a:pPr marL="0" indent="0">
              <a:buNone/>
            </a:pPr>
            <a:endParaRPr lang="en-AU" b="1" dirty="0" smtClean="0"/>
          </a:p>
          <a:p>
            <a:pPr marL="0" indent="0">
              <a:buNone/>
            </a:pPr>
            <a:endParaRPr lang="en-AU" b="1" dirty="0" smtClean="0"/>
          </a:p>
        </p:txBody>
      </p:sp>
      <p:sp>
        <p:nvSpPr>
          <p:cNvPr id="4" name="Footer Placeholder 3"/>
          <p:cNvSpPr>
            <a:spLocks noGrp="1"/>
          </p:cNvSpPr>
          <p:nvPr>
            <p:ph type="ftr" sz="quarter" idx="11"/>
          </p:nvPr>
        </p:nvSpPr>
        <p:spPr/>
        <p:txBody>
          <a:bodyPr/>
          <a:lstStyle/>
          <a:p>
            <a:r>
              <a:rPr lang="en-AU"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561315"/>
            <a:ext cx="10515600" cy="56156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smtClean="0"/>
              <a:t>Staff Involvement </a:t>
            </a:r>
            <a:r>
              <a:rPr lang="en-AU" dirty="0" smtClean="0"/>
              <a:t>– </a:t>
            </a:r>
          </a:p>
          <a:p>
            <a:pPr marL="0" indent="0">
              <a:buNone/>
            </a:pPr>
            <a:endParaRPr lang="en-AU" dirty="0"/>
          </a:p>
          <a:p>
            <a:pPr marL="0" indent="0">
              <a:buNone/>
            </a:pPr>
            <a:r>
              <a:rPr lang="en-AU" dirty="0" smtClean="0"/>
              <a:t>Development of the COF outcome areas, indicators and measures, service delivery tools and workflows occurred in close consultation with the stage one programs</a:t>
            </a:r>
          </a:p>
          <a:p>
            <a:pPr marL="0" indent="0">
              <a:buNone/>
            </a:pPr>
            <a:endParaRPr lang="en-AU" dirty="0"/>
          </a:p>
          <a:p>
            <a:pPr marL="0" indent="0">
              <a:buNone/>
            </a:pPr>
            <a:r>
              <a:rPr lang="en-AU" dirty="0" smtClean="0"/>
              <a:t>A number of drafts and adjustments were made following staff feedback and the transparency of this process helped achieve staff buy-in and a sense of ownership.</a:t>
            </a:r>
          </a:p>
          <a:p>
            <a:pPr marL="0" indent="0">
              <a:buNone/>
            </a:pPr>
            <a:endParaRPr lang="en-AU" dirty="0"/>
          </a:p>
          <a:p>
            <a:pPr marL="0" indent="0">
              <a:buNone/>
            </a:pPr>
            <a:r>
              <a:rPr lang="en-AU" dirty="0" smtClean="0"/>
              <a:t>Because of the variances in program types, staff numbers and staff mix, the programs moved through the process at differing paces and it was important to accommodate this.</a:t>
            </a:r>
          </a:p>
          <a:p>
            <a:endParaRPr lang="en-AU" dirty="0"/>
          </a:p>
          <a:p>
            <a:pPr marL="0" inden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104115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315"/>
            <a:ext cx="10515600" cy="5615648"/>
          </a:xfrm>
        </p:spPr>
        <p:txBody>
          <a:bodyPr/>
          <a:lstStyle/>
          <a:p>
            <a:pPr marL="0" indent="0">
              <a:buNone/>
            </a:pPr>
            <a:endParaRPr lang="en-AU" b="1" dirty="0" smtClean="0"/>
          </a:p>
          <a:p>
            <a:pPr marL="0" indent="0">
              <a:buNone/>
            </a:pPr>
            <a:endParaRPr lang="en-AU" b="1" dirty="0" smtClean="0"/>
          </a:p>
        </p:txBody>
      </p:sp>
      <p:sp>
        <p:nvSpPr>
          <p:cNvPr id="4" name="Footer Placeholder 3"/>
          <p:cNvSpPr>
            <a:spLocks noGrp="1"/>
          </p:cNvSpPr>
          <p:nvPr>
            <p:ph type="ftr" sz="quarter" idx="11"/>
          </p:nvPr>
        </p:nvSpPr>
        <p:spPr/>
        <p:txBody>
          <a:bodyPr/>
          <a:lstStyle/>
          <a:p>
            <a:r>
              <a:rPr lang="en-AU"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3"/>
          <p:cNvSpPr txBox="1">
            <a:spLocks/>
          </p:cNvSpPr>
          <p:nvPr/>
        </p:nvSpPr>
        <p:spPr>
          <a:xfrm>
            <a:off x="838200" y="561315"/>
            <a:ext cx="10515600" cy="5615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smtClean="0"/>
              <a:t>Communication</a:t>
            </a:r>
            <a:r>
              <a:rPr lang="en-AU" dirty="0" smtClean="0"/>
              <a:t> – </a:t>
            </a:r>
          </a:p>
          <a:p>
            <a:pPr marL="0" indent="0">
              <a:buNone/>
            </a:pPr>
            <a:endParaRPr lang="en-AU" dirty="0"/>
          </a:p>
          <a:p>
            <a:pPr marL="0" indent="0">
              <a:buNone/>
            </a:pPr>
            <a:r>
              <a:rPr lang="en-AU" dirty="0" smtClean="0"/>
              <a:t>Communication about the COF has been regular and in multiple formats, </a:t>
            </a:r>
            <a:r>
              <a:rPr lang="en-AU" dirty="0" smtClean="0"/>
              <a:t>which helped </a:t>
            </a:r>
            <a:r>
              <a:rPr lang="en-AU" dirty="0" smtClean="0"/>
              <a:t>keep the project visible across the wider staff group.  Communication included:</a:t>
            </a:r>
          </a:p>
          <a:p>
            <a:pPr marL="0" indent="0">
              <a:buNone/>
            </a:pPr>
            <a:endParaRPr lang="en-AU" dirty="0" smtClean="0"/>
          </a:p>
          <a:p>
            <a:pPr>
              <a:buFont typeface="Courier New" panose="02070309020205020404" pitchFamily="49" charset="0"/>
              <a:buChar char="o"/>
            </a:pPr>
            <a:r>
              <a:rPr lang="en-AU" dirty="0" smtClean="0"/>
              <a:t>Bi-monthly project updates sent to all staff – and then included in the news section of the Intranet</a:t>
            </a:r>
          </a:p>
          <a:p>
            <a:pPr>
              <a:buFont typeface="Courier New" panose="02070309020205020404" pitchFamily="49" charset="0"/>
              <a:buChar char="o"/>
            </a:pPr>
            <a:r>
              <a:rPr lang="en-AU" dirty="0" smtClean="0"/>
              <a:t>Presentations of the COF model to all sites</a:t>
            </a:r>
          </a:p>
          <a:p>
            <a:pPr>
              <a:buFont typeface="Courier New" panose="02070309020205020404" pitchFamily="49" charset="0"/>
              <a:buChar char="o"/>
            </a:pPr>
            <a:r>
              <a:rPr lang="en-AU" dirty="0" smtClean="0"/>
              <a:t>Project updates at management and leadership forums</a:t>
            </a:r>
          </a:p>
          <a:p>
            <a:pPr>
              <a:buFont typeface="Courier New" panose="02070309020205020404" pitchFamily="49" charset="0"/>
              <a:buChar char="o"/>
            </a:pPr>
            <a:r>
              <a:rPr lang="en-AU" dirty="0" smtClean="0"/>
              <a:t>Project updates to the Board, Strategic Leadership Team and Senior Management</a:t>
            </a:r>
          </a:p>
          <a:p>
            <a:endParaRPr lang="en-AU" dirty="0"/>
          </a:p>
          <a:p>
            <a:pPr marL="0" inden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690225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
        <p:nvSpPr>
          <p:cNvPr id="5" name="Content Placeholder 2"/>
          <p:cNvSpPr txBox="1">
            <a:spLocks/>
          </p:cNvSpPr>
          <p:nvPr/>
        </p:nvSpPr>
        <p:spPr>
          <a:xfrm>
            <a:off x="838200" y="823865"/>
            <a:ext cx="10515600" cy="5353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mtClean="0"/>
          </a:p>
          <a:p>
            <a:endParaRPr lang="en-AU" smtClean="0"/>
          </a:p>
          <a:p>
            <a:endParaRPr lang="en-AU" b="1" dirty="0" smtClean="0"/>
          </a:p>
        </p:txBody>
      </p:sp>
      <p:sp>
        <p:nvSpPr>
          <p:cNvPr id="7" name="Content Placeholder 3"/>
          <p:cNvSpPr txBox="1">
            <a:spLocks/>
          </p:cNvSpPr>
          <p:nvPr/>
        </p:nvSpPr>
        <p:spPr>
          <a:xfrm>
            <a:off x="838200" y="959667"/>
            <a:ext cx="10515600" cy="52172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smtClean="0"/>
              <a:t>Maintenance</a:t>
            </a:r>
          </a:p>
          <a:p>
            <a:pPr marL="0" indent="0">
              <a:buFont typeface="Arial" panose="020B0604020202020204" pitchFamily="34" charset="0"/>
              <a:buNone/>
            </a:pPr>
            <a:r>
              <a:rPr lang="en-AU" sz="2400" dirty="0" smtClean="0">
                <a:latin typeface="Arial" panose="020B0604020202020204" pitchFamily="34" charset="0"/>
                <a:cs typeface="Arial" panose="020B0604020202020204" pitchFamily="34" charset="0"/>
              </a:rPr>
              <a:t>Implementation is never done!</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2400" dirty="0" smtClean="0">
                <a:latin typeface="Arial" panose="020B0604020202020204" pitchFamily="34" charset="0"/>
                <a:cs typeface="Arial" panose="020B0604020202020204" pitchFamily="34" charset="0"/>
              </a:rPr>
              <a:t>A range of strategies are being used to ensure outcomes measurement is embedded into standard practice:</a:t>
            </a: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a:p>
            <a:pPr>
              <a:buFontTx/>
              <a:buChar char="-"/>
            </a:pPr>
            <a:r>
              <a:rPr lang="en-AU" sz="2400" dirty="0" smtClean="0">
                <a:latin typeface="Arial" panose="020B0604020202020204" pitchFamily="34" charset="0"/>
                <a:cs typeface="Arial" panose="020B0604020202020204" pitchFamily="34" charset="0"/>
              </a:rPr>
              <a:t>COF ‘snapshot reports’ with a focus on outcome trends being provided on a regular basis to all programs (highlighting the difference being made)</a:t>
            </a:r>
          </a:p>
          <a:p>
            <a:pPr>
              <a:buFontTx/>
              <a:buChar char="-"/>
            </a:pPr>
            <a:r>
              <a:rPr lang="en-AU" sz="2400" dirty="0" smtClean="0">
                <a:latin typeface="Arial" panose="020B0604020202020204" pitchFamily="34" charset="0"/>
                <a:cs typeface="Arial" panose="020B0604020202020204" pitchFamily="34" charset="0"/>
              </a:rPr>
              <a:t>All guidelines and resources available on the staff intranet</a:t>
            </a:r>
          </a:p>
          <a:p>
            <a:pPr>
              <a:buFontTx/>
              <a:buChar char="-"/>
            </a:pPr>
            <a:r>
              <a:rPr lang="en-AU" sz="2400" dirty="0" smtClean="0">
                <a:latin typeface="Arial" panose="020B0604020202020204" pitchFamily="34" charset="0"/>
                <a:cs typeface="Arial" panose="020B0604020202020204" pitchFamily="34" charset="0"/>
              </a:rPr>
              <a:t>Ongoing training and support </a:t>
            </a:r>
          </a:p>
          <a:p>
            <a:pPr>
              <a:buFontTx/>
              <a:buChar char="-"/>
            </a:pPr>
            <a:r>
              <a:rPr lang="en-AU" sz="2400" dirty="0" smtClean="0">
                <a:latin typeface="Arial" panose="020B0604020202020204" pitchFamily="34" charset="0"/>
                <a:cs typeface="Arial" panose="020B0604020202020204" pitchFamily="34" charset="0"/>
              </a:rPr>
              <a:t>Incorporating the COF into agency documents, tools and checklists, such as the program practice manuals, supervision template, client file checklist and client file audit tool</a:t>
            </a:r>
          </a:p>
        </p:txBody>
      </p:sp>
    </p:spTree>
    <p:extLst>
      <p:ext uri="{BB962C8B-B14F-4D97-AF65-F5344CB8AC3E}">
        <p14:creationId xmlns:p14="http://schemas.microsoft.com/office/powerpoint/2010/main" val="1422969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325925"/>
            <a:ext cx="10515600" cy="5851038"/>
          </a:xfrm>
        </p:spPr>
        <p:txBody>
          <a:bodyPr>
            <a:normAutofit lnSpcReduction="10000"/>
          </a:bodyPr>
          <a:lstStyle/>
          <a:p>
            <a:pPr marL="0" indent="0">
              <a:buNone/>
            </a:pPr>
            <a:r>
              <a:rPr lang="en-AU" b="1" u="sng" dirty="0" smtClean="0"/>
              <a:t>Additional Highlights</a:t>
            </a:r>
            <a:endParaRPr lang="en-AU" dirty="0" smtClean="0"/>
          </a:p>
          <a:p>
            <a:r>
              <a:rPr lang="en-AU" dirty="0" smtClean="0"/>
              <a:t>Receiving the </a:t>
            </a:r>
            <a:r>
              <a:rPr lang="en-AU" dirty="0"/>
              <a:t>Social Impact Measurement Network of Australia (SIMNA) award for ‘Best Newcomer to Social Impact Measurement</a:t>
            </a:r>
            <a:r>
              <a:rPr lang="en-AU" dirty="0" smtClean="0"/>
              <a:t>’ (April 2016)</a:t>
            </a:r>
          </a:p>
          <a:p>
            <a:pPr marL="0" indent="0">
              <a:buNone/>
            </a:pPr>
            <a:endParaRPr lang="en-AU" dirty="0"/>
          </a:p>
          <a:p>
            <a:r>
              <a:rPr lang="en-AU" dirty="0" smtClean="0"/>
              <a:t>Use of the COF by external agencies as part of the Family Services Plus and Targeted Care Packages programs</a:t>
            </a:r>
          </a:p>
          <a:p>
            <a:pPr marL="0" indent="0">
              <a:buNone/>
            </a:pPr>
            <a:endParaRPr lang="en-AU" dirty="0" smtClean="0"/>
          </a:p>
          <a:p>
            <a:r>
              <a:rPr lang="en-AU" dirty="0" smtClean="0"/>
              <a:t>COF data making up key evidence for the Parenting Research Centre assessments of our School Attendance Support and Mother Safe Child Safe programs</a:t>
            </a:r>
          </a:p>
          <a:p>
            <a:pPr marL="0" indent="0">
              <a:buNone/>
            </a:pPr>
            <a:endParaRPr lang="en-AU" dirty="0" smtClean="0"/>
          </a:p>
          <a:p>
            <a:r>
              <a:rPr lang="en-AU" dirty="0" smtClean="0"/>
              <a:t>Sector interest in the COF, leading to involvement on the DHHS Outcomes Working Group and some consultancy opportunities </a:t>
            </a:r>
          </a:p>
          <a:p>
            <a:pPr marL="0" indent="0">
              <a:buNone/>
            </a:pPr>
            <a:endParaRPr lang="en-AU" dirty="0" smtClean="0"/>
          </a:p>
          <a:p>
            <a:endParaRPr lang="en-AU" dirty="0" smtClean="0"/>
          </a:p>
          <a:p>
            <a:pPr marL="0" indent="0">
              <a:buNone/>
            </a:pPr>
            <a:endParaRPr lang="en-AU" b="1" dirty="0" smtClean="0"/>
          </a:p>
          <a:p>
            <a:pPr marL="0" indent="0">
              <a:buNone/>
            </a:pPr>
            <a:endParaRPr lang="en-AU" dirty="0"/>
          </a:p>
        </p:txBody>
      </p:sp>
      <p:sp>
        <p:nvSpPr>
          <p:cNvPr id="3" name="Footer Placeholder 2"/>
          <p:cNvSpPr>
            <a:spLocks noGrp="1"/>
          </p:cNvSpPr>
          <p:nvPr>
            <p:ph type="ftr" sz="quarter" idx="11"/>
          </p:nvPr>
        </p:nvSpPr>
        <p:spPr/>
        <p:txBody>
          <a:bodyPr/>
          <a:lstStyle/>
          <a:p>
            <a:r>
              <a:rPr lang="en-AU" dirty="0" smtClean="0"/>
              <a:t>©Copyright Connections UnitingCare 2017.  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3211649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AU" sz="5400" b="1" dirty="0" smtClean="0"/>
              <a:t/>
            </a:r>
            <a:br>
              <a:rPr lang="en-AU" sz="5400" b="1" dirty="0" smtClean="0"/>
            </a:br>
            <a:r>
              <a:rPr lang="en-AU" sz="5400" b="1" dirty="0" smtClean="0"/>
              <a:t/>
            </a:r>
            <a:br>
              <a:rPr lang="en-AU" sz="5400" b="1" dirty="0" smtClean="0"/>
            </a:br>
            <a:r>
              <a:rPr lang="en-AU" sz="5400" b="1" dirty="0"/>
              <a:t/>
            </a:r>
            <a:br>
              <a:rPr lang="en-AU" sz="5400" b="1" dirty="0"/>
            </a:br>
            <a:r>
              <a:rPr lang="en-AU" sz="5400" b="1" dirty="0" smtClean="0"/>
              <a:t/>
            </a:r>
            <a:br>
              <a:rPr lang="en-AU" sz="5400" b="1" dirty="0" smtClean="0"/>
            </a:br>
            <a:r>
              <a:rPr lang="en-AU" sz="5400" b="1" dirty="0" smtClean="0"/>
              <a:t>Questions</a:t>
            </a:r>
            <a:r>
              <a:rPr lang="en-AU" sz="3600" b="1" dirty="0" smtClean="0"/>
              <a:t>?</a:t>
            </a:r>
            <a:br>
              <a:rPr lang="en-AU" sz="3600" b="1" dirty="0" smtClean="0"/>
            </a:br>
            <a:r>
              <a:rPr lang="en-AU" sz="3600" b="1" dirty="0"/>
              <a:t/>
            </a:r>
            <a:br>
              <a:rPr lang="en-AU" sz="3600" b="1" dirty="0"/>
            </a:br>
            <a:endParaRPr lang="en-AU" sz="3600" b="1" dirty="0"/>
          </a:p>
        </p:txBody>
      </p:sp>
      <p:sp>
        <p:nvSpPr>
          <p:cNvPr id="2" name="Footer Placeholder 1"/>
          <p:cNvSpPr>
            <a:spLocks noGrp="1"/>
          </p:cNvSpPr>
          <p:nvPr>
            <p:ph type="ftr" sz="quarter" idx="11"/>
          </p:nvPr>
        </p:nvSpPr>
        <p:spPr>
          <a:xfrm>
            <a:off x="381000" y="6356350"/>
            <a:ext cx="113538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3163713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500" y="1320800"/>
            <a:ext cx="10198100" cy="3627275"/>
          </a:xfrm>
          <a:prstGeom prst="rect">
            <a:avLst/>
          </a:prstGeom>
        </p:spPr>
        <p:txBody>
          <a:bodyPr wrap="square">
            <a:spAutoFit/>
          </a:bodyPr>
          <a:lstStyle/>
          <a:p>
            <a:pPr>
              <a:lnSpc>
                <a:spcPct val="107000"/>
              </a:lnSpc>
              <a:spcAft>
                <a:spcPts val="80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800" dirty="0" smtClean="0">
                <a:latin typeface="Arial" panose="020B0604020202020204" pitchFamily="34" charset="0"/>
                <a:ea typeface="Arial" panose="020B0604020202020204" pitchFamily="34" charset="0"/>
                <a:cs typeface="Times New Roman" panose="02020603050405020304" pitchFamily="18" charset="0"/>
              </a:rPr>
              <a:t>The COF has now been implemented across approximately 30 programs with over 2000 clients, including 2 programs where it is being used with external agencies as part of an alliance.</a:t>
            </a:r>
          </a:p>
          <a:p>
            <a:pPr>
              <a:lnSpc>
                <a:spcPct val="107000"/>
              </a:lnSpc>
              <a:spcAft>
                <a:spcPts val="800"/>
              </a:spcAft>
            </a:pPr>
            <a:endParaRPr lang="en-AU" sz="28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800" dirty="0" smtClean="0">
                <a:latin typeface="Arial" panose="020B0604020202020204" pitchFamily="34" charset="0"/>
                <a:ea typeface="Arial" panose="020B0604020202020204" pitchFamily="34" charset="0"/>
                <a:cs typeface="Times New Roman" panose="02020603050405020304" pitchFamily="18" charset="0"/>
              </a:rPr>
              <a:t>Roll-out </a:t>
            </a:r>
            <a:r>
              <a:rPr lang="en-AU" sz="2800" dirty="0" smtClean="0">
                <a:latin typeface="Arial" panose="020B0604020202020204" pitchFamily="34" charset="0"/>
                <a:ea typeface="Arial" panose="020B0604020202020204" pitchFamily="34" charset="0"/>
                <a:cs typeface="Times New Roman" panose="02020603050405020304" pitchFamily="18" charset="0"/>
              </a:rPr>
              <a:t>will be completed by the end of 2017 – implementation with our final 2 programs is underway.</a:t>
            </a:r>
            <a:r>
              <a:rPr lang="en-AU" sz="2800" dirty="0" smtClean="0">
                <a:latin typeface="Arial" panose="020B0604020202020204" pitchFamily="34" charset="0"/>
                <a:ea typeface="Arial" panose="020B0604020202020204" pitchFamily="34" charset="0"/>
                <a:cs typeface="Times New Roman" panose="02020603050405020304" pitchFamily="18" charset="0"/>
              </a:rPr>
              <a:t> </a:t>
            </a:r>
            <a:endParaRPr lang="en-AU"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0" y="6369050"/>
            <a:ext cx="120904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889820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190501"/>
            <a:ext cx="11925300" cy="4059253"/>
          </a:xfrm>
          <a:prstGeom prst="rect">
            <a:avLst/>
          </a:prstGeom>
        </p:spPr>
        <p:txBody>
          <a:bodyPr wrap="square">
            <a:spAutoFit/>
          </a:bodyPr>
          <a:lstStyle/>
          <a:p>
            <a:pPr>
              <a:lnSpc>
                <a:spcPct val="107000"/>
              </a:lnSpc>
              <a:spcAft>
                <a:spcPts val="800"/>
              </a:spcAft>
            </a:pPr>
            <a:endParaRPr lang="en-AU" sz="2400" b="1" u="sng"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AU" sz="2400" b="1" u="sng"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400" b="1" u="sng" dirty="0" smtClean="0">
                <a:effectLst/>
                <a:latin typeface="Arial" panose="020B0604020202020204" pitchFamily="34" charset="0"/>
                <a:ea typeface="Arial" panose="020B0604020202020204" pitchFamily="34" charset="0"/>
                <a:cs typeface="Times New Roman" panose="02020603050405020304" pitchFamily="18" charset="0"/>
              </a:rPr>
              <a:t>The </a:t>
            </a:r>
            <a:r>
              <a:rPr lang="en-AU" sz="2400" b="1" u="sng" dirty="0" smtClean="0">
                <a:effectLst/>
                <a:latin typeface="Arial" panose="020B0604020202020204" pitchFamily="34" charset="0"/>
                <a:ea typeface="Arial" panose="020B0604020202020204" pitchFamily="34" charset="0"/>
                <a:cs typeface="Times New Roman" panose="02020603050405020304" pitchFamily="18" charset="0"/>
              </a:rPr>
              <a:t>COF Model</a:t>
            </a:r>
            <a:r>
              <a:rPr lang="en-AU" sz="2400" b="1" u="sng" dirty="0" smtClean="0">
                <a:effectLst/>
                <a:latin typeface="Arial" panose="020B0604020202020204" pitchFamily="34" charset="0"/>
                <a:ea typeface="Arial" panose="020B0604020202020204" pitchFamily="34" charset="0"/>
                <a:cs typeface="Times New Roman" panose="02020603050405020304" pitchFamily="18" charset="0"/>
              </a:rPr>
              <a:t>:</a:t>
            </a:r>
          </a:p>
          <a:p>
            <a:pPr>
              <a:lnSpc>
                <a:spcPct val="107000"/>
              </a:lnSpc>
              <a:spcAft>
                <a:spcPts val="800"/>
              </a:spcAft>
            </a:pPr>
            <a:endParaRPr lang="en-AU" sz="2400" b="1" u="sng"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n-AU" sz="2400" dirty="0" smtClean="0">
                <a:latin typeface="Arial" panose="020B0604020202020204" pitchFamily="34" charset="0"/>
                <a:ea typeface="Arial" panose="020B0604020202020204" pitchFamily="34" charset="0"/>
                <a:cs typeface="Times New Roman" panose="02020603050405020304" pitchFamily="18" charset="0"/>
              </a:rPr>
              <a:t>Developed through an extensive research and consultation </a:t>
            </a:r>
            <a:r>
              <a:rPr lang="en-AU" sz="2400" dirty="0" smtClean="0">
                <a:latin typeface="Arial" panose="020B0604020202020204" pitchFamily="34" charset="0"/>
                <a:ea typeface="Arial" panose="020B0604020202020204" pitchFamily="34" charset="0"/>
                <a:cs typeface="Times New Roman" panose="02020603050405020304" pitchFamily="18" charset="0"/>
              </a:rPr>
              <a:t>phase commencing November 2014</a:t>
            </a:r>
            <a:endParaRPr lang="en-AU" sz="24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endParaRPr lang="en-AU" sz="240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n-AU" sz="2400" dirty="0" smtClean="0">
                <a:effectLst/>
                <a:latin typeface="Arial" panose="020B0604020202020204" pitchFamily="34" charset="0"/>
                <a:ea typeface="Arial" panose="020B0604020202020204" pitchFamily="34" charset="0"/>
                <a:cs typeface="Times New Roman" panose="02020603050405020304" pitchFamily="18" charset="0"/>
              </a:rPr>
              <a:t>Structure </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consists of five </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elements operating in a pyramid </a:t>
            </a:r>
            <a:r>
              <a:rPr lang="en-AU" sz="2400" dirty="0" smtClean="0">
                <a:effectLst/>
                <a:latin typeface="Arial" panose="020B0604020202020204" pitchFamily="34" charset="0"/>
                <a:ea typeface="Arial" panose="020B0604020202020204" pitchFamily="34" charset="0"/>
                <a:cs typeface="Times New Roman" panose="02020603050405020304" pitchFamily="18" charset="0"/>
              </a:rPr>
              <a:t>format, enabling individual client results to be aggregated to a program, division and agency level :</a:t>
            </a:r>
            <a:endParaRPr lang="en-AU"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27000" y="6356350"/>
            <a:ext cx="119253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401809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88790158"/>
              </p:ext>
            </p:extLst>
          </p:nvPr>
        </p:nvGraphicFramePr>
        <p:xfrm>
          <a:off x="1690687" y="1804987"/>
          <a:ext cx="8810625" cy="324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a:xfrm>
            <a:off x="127000" y="6356350"/>
            <a:ext cx="118999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
        <p:nvSpPr>
          <p:cNvPr id="5" name="TextBox 4"/>
          <p:cNvSpPr txBox="1"/>
          <p:nvPr/>
        </p:nvSpPr>
        <p:spPr>
          <a:xfrm>
            <a:off x="1022589" y="5520015"/>
            <a:ext cx="9769141" cy="646331"/>
          </a:xfrm>
          <a:prstGeom prst="rect">
            <a:avLst/>
          </a:prstGeom>
          <a:noFill/>
        </p:spPr>
        <p:txBody>
          <a:bodyPr wrap="square" rtlCol="0">
            <a:spAutoFit/>
          </a:bodyPr>
          <a:lstStyle/>
          <a:p>
            <a:pPr algn="ctr"/>
            <a:r>
              <a:rPr lang="en-AU" b="1" dirty="0" smtClean="0"/>
              <a:t>Note:</a:t>
            </a:r>
            <a:r>
              <a:rPr lang="en-AU" dirty="0" smtClean="0"/>
              <a:t> The 3 lower tiers are the operational part of the framework and the key elements in terms of case practice</a:t>
            </a:r>
            <a:endParaRPr lang="en-AU" dirty="0"/>
          </a:p>
        </p:txBody>
      </p:sp>
    </p:spTree>
    <p:extLst>
      <p:ext uri="{BB962C8B-B14F-4D97-AF65-F5344CB8AC3E}">
        <p14:creationId xmlns:p14="http://schemas.microsoft.com/office/powerpoint/2010/main" val="1076072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1"/>
            <a:ext cx="10553700" cy="4754828"/>
          </a:xfrm>
          <a:prstGeom prst="rect">
            <a:avLst/>
          </a:prstGeom>
        </p:spPr>
        <p:txBody>
          <a:bodyPr wrap="square">
            <a:spAutoFit/>
          </a:bodyPr>
          <a:lstStyle/>
          <a:p>
            <a:pPr>
              <a:lnSpc>
                <a:spcPct val="107000"/>
              </a:lnSpc>
              <a:spcAft>
                <a:spcPts val="800"/>
              </a:spcAft>
            </a:pPr>
            <a:r>
              <a:rPr lang="en-AU" sz="3600" b="1" dirty="0" smtClean="0">
                <a:effectLst/>
                <a:latin typeface="Arial" panose="020B0604020202020204" pitchFamily="34" charset="0"/>
                <a:ea typeface="Arial" panose="020B0604020202020204" pitchFamily="34" charset="0"/>
                <a:cs typeface="Times New Roman" panose="02020603050405020304" pitchFamily="18" charset="0"/>
              </a:rPr>
              <a:t>Strategic Objective:</a:t>
            </a:r>
            <a:r>
              <a:rPr lang="en-AU" sz="3600" dirty="0" smtClean="0">
                <a:effectLst/>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endParaRPr lang="en-AU" sz="36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3600" dirty="0" smtClean="0">
                <a:effectLst/>
                <a:latin typeface="Arial" panose="020B0604020202020204" pitchFamily="34" charset="0"/>
                <a:ea typeface="Arial" panose="020B0604020202020204" pitchFamily="34" charset="0"/>
                <a:cs typeface="Times New Roman" panose="02020603050405020304" pitchFamily="18" charset="0"/>
              </a:rPr>
              <a:t>Comes directly from the Connections Strategic Plan: </a:t>
            </a:r>
          </a:p>
          <a:p>
            <a:pPr>
              <a:lnSpc>
                <a:spcPct val="107000"/>
              </a:lnSpc>
              <a:spcAft>
                <a:spcPts val="800"/>
              </a:spcAft>
            </a:pPr>
            <a:r>
              <a:rPr lang="en-AU" sz="3600" dirty="0" smtClean="0">
                <a:effectLst/>
                <a:latin typeface="Arial" panose="020B0604020202020204" pitchFamily="34" charset="0"/>
                <a:ea typeface="Arial" panose="020B0604020202020204" pitchFamily="34" charset="0"/>
                <a:cs typeface="Times New Roman" panose="02020603050405020304" pitchFamily="18" charset="0"/>
              </a:rPr>
              <a:t>‘Making Lives Better</a:t>
            </a:r>
            <a:r>
              <a:rPr lang="en-AU" sz="3600" dirty="0" smtClean="0">
                <a:effectLst/>
                <a:latin typeface="Arial" panose="020B0604020202020204" pitchFamily="34" charset="0"/>
                <a:ea typeface="Arial" panose="020B0604020202020204" pitchFamily="34" charset="0"/>
                <a:cs typeface="Times New Roman" panose="02020603050405020304" pitchFamily="18" charset="0"/>
              </a:rPr>
              <a:t>’</a:t>
            </a:r>
          </a:p>
          <a:p>
            <a:pPr>
              <a:lnSpc>
                <a:spcPct val="107000"/>
              </a:lnSpc>
              <a:spcAft>
                <a:spcPts val="800"/>
              </a:spcAft>
            </a:pPr>
            <a:endParaRPr lang="en-AU" sz="36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3600" dirty="0" smtClean="0">
                <a:effectLst/>
                <a:latin typeface="Arial" panose="020B0604020202020204" pitchFamily="34" charset="0"/>
                <a:ea typeface="Arial" panose="020B0604020202020204" pitchFamily="34" charset="0"/>
                <a:cs typeface="Times New Roman" panose="02020603050405020304" pitchFamily="18" charset="0"/>
              </a:rPr>
              <a:t>(note: this will change given the shift to Uniting)</a:t>
            </a:r>
            <a:endParaRPr lang="en-AU" sz="3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228600" y="6356350"/>
            <a:ext cx="117602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2251391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90500"/>
            <a:ext cx="11734800" cy="4783682"/>
          </a:xfrm>
          <a:prstGeom prst="rect">
            <a:avLst/>
          </a:prstGeom>
        </p:spPr>
        <p:txBody>
          <a:bodyPr wrap="square">
            <a:spAutoFit/>
          </a:bodyPr>
          <a:lstStyle/>
          <a:p>
            <a:pPr>
              <a:lnSpc>
                <a:spcPct val="107000"/>
              </a:lnSpc>
              <a:spcAft>
                <a:spcPts val="800"/>
              </a:spcAft>
            </a:pPr>
            <a:r>
              <a:rPr lang="en-AU" sz="3600" b="1" dirty="0" smtClean="0">
                <a:effectLst/>
                <a:latin typeface="Arial" panose="020B0604020202020204" pitchFamily="34" charset="0"/>
                <a:ea typeface="Arial" panose="020B0604020202020204" pitchFamily="34" charset="0"/>
                <a:cs typeface="Times New Roman" panose="02020603050405020304" pitchFamily="18" charset="0"/>
              </a:rPr>
              <a:t>Domains: </a:t>
            </a:r>
          </a:p>
          <a:p>
            <a:pPr>
              <a:lnSpc>
                <a:spcPct val="107000"/>
              </a:lnSpc>
              <a:spcAft>
                <a:spcPts val="80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Reflect the key areas in which we seek to make lives better:</a:t>
            </a:r>
          </a:p>
          <a:p>
            <a:pPr>
              <a:lnSpc>
                <a:spcPct val="107000"/>
              </a:lnSpc>
              <a:spcAft>
                <a:spcPts val="80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Live – the person / family</a:t>
            </a:r>
          </a:p>
          <a:p>
            <a:pPr marL="342900" lvl="0" indent="-342900">
              <a:lnSpc>
                <a:spcPct val="107000"/>
              </a:lnSpc>
              <a:spcAft>
                <a:spcPts val="0"/>
              </a:spcAft>
              <a:buFont typeface="Symbol" panose="05050102010706020507" pitchFamily="18" charset="2"/>
              <a:buChar char=""/>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Connect – their place in community / society</a:t>
            </a:r>
          </a:p>
          <a:p>
            <a:pPr lvl="0">
              <a:lnSpc>
                <a:spcPct val="107000"/>
              </a:lnSpc>
              <a:spcAft>
                <a:spcPts val="0"/>
              </a:spcAft>
            </a:pPr>
            <a:endParaRPr lang="en-AU" sz="280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Grow – their aspirations</a:t>
            </a:r>
            <a:endParaRPr lang="en-AU"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01600" y="6356350"/>
            <a:ext cx="119634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60230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65100"/>
            <a:ext cx="11747500" cy="4589846"/>
          </a:xfrm>
          <a:prstGeom prst="rect">
            <a:avLst/>
          </a:prstGeom>
        </p:spPr>
        <p:txBody>
          <a:bodyPr wrap="square">
            <a:spAutoFit/>
          </a:bodyPr>
          <a:lstStyle/>
          <a:p>
            <a:pPr>
              <a:lnSpc>
                <a:spcPct val="107000"/>
              </a:lnSpc>
              <a:spcAft>
                <a:spcPts val="800"/>
              </a:spcAft>
            </a:pPr>
            <a:r>
              <a:rPr lang="en-AU" sz="2800" b="1" dirty="0" smtClean="0">
                <a:effectLst/>
                <a:latin typeface="Arial" panose="020B0604020202020204" pitchFamily="34" charset="0"/>
                <a:ea typeface="Arial" panose="020B0604020202020204" pitchFamily="34" charset="0"/>
                <a:cs typeface="Times New Roman" panose="02020603050405020304" pitchFamily="18" charset="0"/>
              </a:rPr>
              <a:t>Outcome Areas</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a:t>
            </a:r>
          </a:p>
          <a:p>
            <a:pPr>
              <a:lnSpc>
                <a:spcPct val="107000"/>
              </a:lnSpc>
              <a:spcAft>
                <a:spcPts val="800"/>
              </a:spcAft>
            </a:pPr>
            <a:endParaRPr lang="en-AU" sz="2300" dirty="0" smtClean="0">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AU" sz="2800" dirty="0" smtClean="0">
                <a:effectLst/>
                <a:latin typeface="Arial" panose="020B0604020202020204" pitchFamily="34" charset="0"/>
                <a:ea typeface="Arial" panose="020B0604020202020204" pitchFamily="34" charset="0"/>
                <a:cs typeface="Times New Roman" panose="02020603050405020304" pitchFamily="18" charset="0"/>
              </a:rPr>
              <a:t>21 </a:t>
            </a:r>
            <a:r>
              <a:rPr lang="en-AU" sz="2800" dirty="0" smtClean="0">
                <a:effectLst/>
                <a:latin typeface="Arial" panose="020B0604020202020204" pitchFamily="34" charset="0"/>
                <a:ea typeface="Arial" panose="020B0604020202020204" pitchFamily="34" charset="0"/>
                <a:cs typeface="Times New Roman" panose="02020603050405020304" pitchFamily="18" charset="0"/>
              </a:rPr>
              <a:t>outcome areas (each aligned to a higher level domain), used varyingly by the programs</a:t>
            </a:r>
            <a:endParaRPr lang="en-AU" sz="28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AU" sz="2800" dirty="0" smtClean="0">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AU" sz="2800" dirty="0" smtClean="0">
                <a:latin typeface="Arial" panose="020B0604020202020204" pitchFamily="34" charset="0"/>
                <a:ea typeface="Arial" panose="020B0604020202020204" pitchFamily="34" charset="0"/>
                <a:cs typeface="Times New Roman" panose="02020603050405020304" pitchFamily="18" charset="0"/>
              </a:rPr>
              <a:t>Outcome areas are applicable to Parent/Caregivers, Young Persons and/or Children, enabling individualised outcomes measurement for multiple family members</a:t>
            </a:r>
            <a:endParaRPr lang="en-AU"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AU" sz="2300" b="1" dirty="0" smtClean="0">
              <a:latin typeface="Arial" panose="020B0604020202020204" pitchFamily="34" charset="0"/>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01600" y="6356350"/>
            <a:ext cx="12001500" cy="365125"/>
          </a:xfrm>
        </p:spPr>
        <p:txBody>
          <a:bodyPr/>
          <a:lstStyle/>
          <a:p>
            <a:r>
              <a:rPr lang="en-AU" dirty="0" smtClean="0"/>
              <a:t>©Copyright Connections UnitingCare 2017.  </a:t>
            </a:r>
          </a:p>
          <a:p>
            <a:r>
              <a:rPr lang="en-AU" dirty="0" smtClean="0"/>
              <a:t>All rights reserved.  The contents of this publication shall not be reproduced, sold or distributed without the prior consent of Connections Uniting Care.</a:t>
            </a:r>
            <a:endParaRPr lang="en-AU" dirty="0"/>
          </a:p>
        </p:txBody>
      </p:sp>
    </p:spTree>
    <p:extLst>
      <p:ext uri="{BB962C8B-B14F-4D97-AF65-F5344CB8AC3E}">
        <p14:creationId xmlns:p14="http://schemas.microsoft.com/office/powerpoint/2010/main" val="352021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2804</Words>
  <Application>Microsoft Office PowerPoint</Application>
  <PresentationFormat>Widescreen</PresentationFormat>
  <Paragraphs>467</Paragraphs>
  <Slides>38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Mackay</dc:creator>
  <cp:lastModifiedBy>Kathryn Mackay</cp:lastModifiedBy>
  <cp:revision>130</cp:revision>
  <cp:lastPrinted>2017-07-24T00:02:36Z</cp:lastPrinted>
  <dcterms:created xsi:type="dcterms:W3CDTF">2015-08-24T22:53:39Z</dcterms:created>
  <dcterms:modified xsi:type="dcterms:W3CDTF">2017-10-26T00:34:56Z</dcterms:modified>
</cp:coreProperties>
</file>