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8" r:id="rId3"/>
    <p:sldId id="272" r:id="rId4"/>
    <p:sldId id="259" r:id="rId5"/>
    <p:sldId id="261" r:id="rId6"/>
    <p:sldId id="262" r:id="rId7"/>
    <p:sldId id="277" r:id="rId8"/>
    <p:sldId id="265" r:id="rId9"/>
    <p:sldId id="263" r:id="rId10"/>
    <p:sldId id="276" r:id="rId11"/>
    <p:sldId id="266" r:id="rId12"/>
    <p:sldId id="274" r:id="rId13"/>
    <p:sldId id="267" r:id="rId14"/>
    <p:sldId id="268" r:id="rId15"/>
    <p:sldId id="269" r:id="rId16"/>
    <p:sldId id="273" r:id="rId17"/>
    <p:sldId id="270" r:id="rId18"/>
  </p:sldIdLst>
  <p:sldSz cx="9144000" cy="6858000" type="screen4x3"/>
  <p:notesSz cx="6799263"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8" userDrawn="1">
          <p15:clr>
            <a:srgbClr val="A4A3A4"/>
          </p15:clr>
        </p15:guide>
        <p15:guide id="2" pos="214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09" autoAdjust="0"/>
    <p:restoredTop sz="54388" autoAdjust="0"/>
  </p:normalViewPr>
  <p:slideViewPr>
    <p:cSldViewPr>
      <p:cViewPr varScale="1">
        <p:scale>
          <a:sx n="58" d="100"/>
          <a:sy n="58" d="100"/>
        </p:scale>
        <p:origin x="3054" y="72"/>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notesViewPr>
    <p:cSldViewPr>
      <p:cViewPr varScale="1">
        <p:scale>
          <a:sx n="78" d="100"/>
          <a:sy n="78" d="100"/>
        </p:scale>
        <p:origin x="3978" y="90"/>
      </p:cViewPr>
      <p:guideLst>
        <p:guide orient="horz" pos="3128"/>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6491"/>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1342" y="0"/>
            <a:ext cx="2946347" cy="496491"/>
          </a:xfrm>
          <a:prstGeom prst="rect">
            <a:avLst/>
          </a:prstGeom>
        </p:spPr>
        <p:txBody>
          <a:bodyPr vert="horz" lIns="91440" tIns="45720" rIns="91440" bIns="45720" rtlCol="0"/>
          <a:lstStyle>
            <a:lvl1pPr algn="r">
              <a:defRPr sz="1200"/>
            </a:lvl1pPr>
          </a:lstStyle>
          <a:p>
            <a:fld id="{2F62083B-9EF9-4B07-9C46-3B2E4CAA14DD}" type="datetimeFigureOut">
              <a:rPr lang="en-AU" smtClean="0"/>
              <a:t>24/10/2017</a:t>
            </a:fld>
            <a:endParaRPr lang="en-AU"/>
          </a:p>
        </p:txBody>
      </p:sp>
      <p:sp>
        <p:nvSpPr>
          <p:cNvPr id="4" name="Slide Image Placeholder 3"/>
          <p:cNvSpPr>
            <a:spLocks noGrp="1" noRot="1" noChangeAspect="1"/>
          </p:cNvSpPr>
          <p:nvPr>
            <p:ph type="sldImg" idx="2"/>
          </p:nvPr>
        </p:nvSpPr>
        <p:spPr>
          <a:xfrm>
            <a:off x="917575" y="744538"/>
            <a:ext cx="4964113" cy="372427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927" y="4716661"/>
            <a:ext cx="5439410" cy="446841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31599"/>
            <a:ext cx="2946347" cy="496491"/>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1342" y="9431599"/>
            <a:ext cx="2946347" cy="496491"/>
          </a:xfrm>
          <a:prstGeom prst="rect">
            <a:avLst/>
          </a:prstGeom>
        </p:spPr>
        <p:txBody>
          <a:bodyPr vert="horz" lIns="91440" tIns="45720" rIns="91440" bIns="45720" rtlCol="0" anchor="b"/>
          <a:lstStyle>
            <a:lvl1pPr algn="r">
              <a:defRPr sz="1200"/>
            </a:lvl1pPr>
          </a:lstStyle>
          <a:p>
            <a:fld id="{218A6E8E-CE74-4214-B153-CDD1EFF180DE}" type="slidenum">
              <a:rPr lang="en-AU" smtClean="0"/>
              <a:t>‹#›</a:t>
            </a:fld>
            <a:endParaRPr lang="en-AU"/>
          </a:p>
        </p:txBody>
      </p:sp>
    </p:spTree>
    <p:extLst>
      <p:ext uri="{BB962C8B-B14F-4D97-AF65-F5344CB8AC3E}">
        <p14:creationId xmlns:p14="http://schemas.microsoft.com/office/powerpoint/2010/main" val="23535313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aseline="0" dirty="0"/>
              <a:t>Supporting vulnerable young people in making decisions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How do practitioners judge the level of independent decision-making to accord a vulnerable young person?</a:t>
            </a:r>
            <a:endParaRPr lang="en-AU" dirty="0"/>
          </a:p>
          <a:p>
            <a:endParaRPr lang="en-AU" dirty="0"/>
          </a:p>
          <a:p>
            <a:r>
              <a:rPr lang="en-AU" dirty="0"/>
              <a:t>The story starts with a focus on records and identity for people growing up in OOHC</a:t>
            </a:r>
          </a:p>
          <a:p>
            <a:r>
              <a:rPr lang="en-AU" dirty="0"/>
              <a:t>Life story archive - </a:t>
            </a:r>
            <a:r>
              <a:rPr lang="en-US" dirty="0"/>
              <a:t>Identity Documents, Educational &amp;Medical Records, Family History, Life story materials, History of Care</a:t>
            </a:r>
          </a:p>
          <a:p>
            <a:endParaRPr lang="en-US" dirty="0"/>
          </a:p>
          <a:p>
            <a:r>
              <a:rPr lang="en-US" dirty="0"/>
              <a:t>A multi-disciplinary pilot project, </a:t>
            </a:r>
            <a:r>
              <a:rPr lang="en-US" i="1" dirty="0"/>
              <a:t>Working in the Cloud,</a:t>
            </a:r>
            <a:r>
              <a:rPr lang="en-US" dirty="0"/>
              <a:t> followed our earlier </a:t>
            </a:r>
            <a:r>
              <a:rPr lang="en-US" i="1" dirty="0"/>
              <a:t>Who Am I? </a:t>
            </a:r>
            <a:r>
              <a:rPr lang="en-US" dirty="0"/>
              <a:t>research, in the context of national out-of-home care standard 10:</a:t>
            </a:r>
            <a:endParaRPr lang="en-AU" dirty="0"/>
          </a:p>
          <a:p>
            <a:pPr marL="358775"/>
            <a:r>
              <a:rPr lang="en-US" dirty="0"/>
              <a:t>Children and young people in care are supported to develop their identity, safely and appropriately, through contact with their families, friends, culture, spiritual sources and communities and </a:t>
            </a:r>
            <a:r>
              <a:rPr lang="en-US" b="1" dirty="0"/>
              <a:t>have their life history recorded as they grow up</a:t>
            </a:r>
            <a:r>
              <a:rPr lang="en-AU" dirty="0"/>
              <a:t>. </a:t>
            </a:r>
            <a:endParaRPr lang="en-AU" u="sng" dirty="0"/>
          </a:p>
          <a:p>
            <a:endParaRPr lang="en-AU" u="sng" dirty="0"/>
          </a:p>
          <a:p>
            <a:r>
              <a:rPr lang="en-US" dirty="0"/>
              <a:t>The </a:t>
            </a:r>
            <a:r>
              <a:rPr lang="en-US" i="1" dirty="0"/>
              <a:t>Working in the Cloud</a:t>
            </a:r>
            <a:r>
              <a:rPr lang="en-US" dirty="0"/>
              <a:t> research arose from our assessment that the only way to ensure that records remain accessible for children in care who move between organisations and placements may be through a stable, online repository, a </a:t>
            </a:r>
            <a:r>
              <a:rPr lang="en-AU" dirty="0"/>
              <a:t>“virtual locker”</a:t>
            </a:r>
            <a:r>
              <a:rPr lang="en-US" dirty="0"/>
              <a:t>. </a:t>
            </a:r>
          </a:p>
          <a:p>
            <a:endParaRPr lang="en-AU" dirty="0"/>
          </a:p>
        </p:txBody>
      </p:sp>
      <p:sp>
        <p:nvSpPr>
          <p:cNvPr id="4" name="Slide Number Placeholder 3"/>
          <p:cNvSpPr>
            <a:spLocks noGrp="1"/>
          </p:cNvSpPr>
          <p:nvPr>
            <p:ph type="sldNum" sz="quarter" idx="10"/>
          </p:nvPr>
        </p:nvSpPr>
        <p:spPr/>
        <p:txBody>
          <a:bodyPr/>
          <a:lstStyle/>
          <a:p>
            <a:fld id="{218A6E8E-CE74-4214-B153-CDD1EFF180DE}" type="slidenum">
              <a:rPr lang="en-AU" smtClean="0"/>
              <a:t>1</a:t>
            </a:fld>
            <a:endParaRPr lang="en-AU"/>
          </a:p>
        </p:txBody>
      </p:sp>
    </p:spTree>
    <p:extLst>
      <p:ext uri="{BB962C8B-B14F-4D97-AF65-F5344CB8AC3E}">
        <p14:creationId xmlns:p14="http://schemas.microsoft.com/office/powerpoint/2010/main" val="33246066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a:p>
            <a:r>
              <a:rPr lang="en-AU" dirty="0"/>
              <a:t>HANDOVER</a:t>
            </a:r>
            <a:r>
              <a:rPr lang="en-AU" baseline="0" dirty="0"/>
              <a:t> TO TRISH</a:t>
            </a:r>
            <a:endParaRPr lang="en-AU" dirty="0"/>
          </a:p>
          <a:p>
            <a:endParaRPr lang="en-AU" dirty="0"/>
          </a:p>
          <a:p>
            <a:endParaRPr lang="en-AU" dirty="0"/>
          </a:p>
        </p:txBody>
      </p:sp>
      <p:sp>
        <p:nvSpPr>
          <p:cNvPr id="4" name="Slide Number Placeholder 3"/>
          <p:cNvSpPr>
            <a:spLocks noGrp="1"/>
          </p:cNvSpPr>
          <p:nvPr>
            <p:ph type="sldNum" sz="quarter" idx="10"/>
          </p:nvPr>
        </p:nvSpPr>
        <p:spPr/>
        <p:txBody>
          <a:bodyPr/>
          <a:lstStyle/>
          <a:p>
            <a:fld id="{218A6E8E-CE74-4214-B153-CDD1EFF180DE}" type="slidenum">
              <a:rPr lang="en-AU" smtClean="0"/>
              <a:t>10</a:t>
            </a:fld>
            <a:endParaRPr lang="en-AU"/>
          </a:p>
        </p:txBody>
      </p:sp>
    </p:spTree>
    <p:extLst>
      <p:ext uri="{BB962C8B-B14F-4D97-AF65-F5344CB8AC3E}">
        <p14:creationId xmlns:p14="http://schemas.microsoft.com/office/powerpoint/2010/main" val="38585573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a:t>
            </a:r>
            <a:r>
              <a:rPr lang="en-US" sz="1200" i="1" kern="1200" dirty="0">
                <a:solidFill>
                  <a:schemeClr val="tx1"/>
                </a:solidFill>
                <a:effectLst/>
                <a:latin typeface="+mn-lt"/>
                <a:ea typeface="+mn-ea"/>
                <a:cs typeface="+mn-cs"/>
              </a:rPr>
              <a:t>Working in the Cloud</a:t>
            </a:r>
            <a:r>
              <a:rPr lang="en-US" sz="1200" kern="1200" dirty="0">
                <a:solidFill>
                  <a:schemeClr val="tx1"/>
                </a:solidFill>
                <a:effectLst/>
                <a:latin typeface="+mn-lt"/>
                <a:ea typeface="+mn-ea"/>
                <a:cs typeface="+mn-cs"/>
              </a:rPr>
              <a:t> research</a:t>
            </a:r>
          </a:p>
          <a:p>
            <a:r>
              <a:rPr lang="en-US" sz="1200" kern="1200" dirty="0">
                <a:solidFill>
                  <a:schemeClr val="tx1"/>
                </a:solidFill>
                <a:effectLst/>
                <a:latin typeface="+mn-lt"/>
                <a:ea typeface="+mn-ea"/>
                <a:cs typeface="+mn-cs"/>
              </a:rPr>
              <a:t> arose from our assessment that the only way to ensure that records remain accessible for children in care who move between organisations and placements may be through a stable, online repository, a </a:t>
            </a:r>
            <a:r>
              <a:rPr lang="en-AU" sz="1200" kern="1200" dirty="0">
                <a:solidFill>
                  <a:schemeClr val="tx1"/>
                </a:solidFill>
                <a:effectLst/>
                <a:latin typeface="+mn-lt"/>
                <a:ea typeface="+mn-ea"/>
                <a:cs typeface="+mn-cs"/>
              </a:rPr>
              <a:t>“virtual locker”</a:t>
            </a:r>
            <a:r>
              <a:rPr lang="en-US" sz="1200" kern="1200" dirty="0">
                <a:solidFill>
                  <a:schemeClr val="tx1"/>
                </a:solidFill>
                <a:effectLst/>
                <a:latin typeface="+mn-lt"/>
                <a:ea typeface="+mn-ea"/>
                <a:cs typeface="+mn-cs"/>
              </a:rPr>
              <a:t>. </a:t>
            </a:r>
          </a:p>
          <a:p>
            <a:endParaRPr lang="en-US" dirty="0"/>
          </a:p>
          <a:p>
            <a:r>
              <a:rPr lang="en-US" sz="1200" kern="1200" dirty="0">
                <a:solidFill>
                  <a:schemeClr val="tx1"/>
                </a:solidFill>
                <a:effectLst/>
                <a:latin typeface="+mn-lt"/>
                <a:ea typeface="+mn-ea"/>
                <a:cs typeface="+mn-cs"/>
              </a:rPr>
              <a:t>This repository was to include both digital content (photos, </a:t>
            </a:r>
            <a:r>
              <a:rPr lang="en-US" sz="1200" kern="1200" dirty="0" err="1">
                <a:solidFill>
                  <a:schemeClr val="tx1"/>
                </a:solidFill>
                <a:effectLst/>
                <a:latin typeface="+mn-lt"/>
                <a:ea typeface="+mn-ea"/>
                <a:cs typeface="+mn-cs"/>
              </a:rPr>
              <a:t>digitised</a:t>
            </a:r>
            <a:r>
              <a:rPr lang="en-US" sz="1200" kern="1200" dirty="0">
                <a:solidFill>
                  <a:schemeClr val="tx1"/>
                </a:solidFill>
                <a:effectLst/>
                <a:latin typeface="+mn-lt"/>
                <a:ea typeface="+mn-ea"/>
                <a:cs typeface="+mn-cs"/>
              </a:rPr>
              <a:t> documents, certificates, text and video) and records about the location of physical possessions. This would mean photos, life story books, certificates, family information, reports, could be always easily accessible for young people while they are in care and after they leave care .  </a:t>
            </a:r>
            <a:endParaRPr lang="en-AU" dirty="0"/>
          </a:p>
          <a:p>
            <a:endParaRPr lang="en-AU" dirty="0"/>
          </a:p>
          <a:p>
            <a:r>
              <a:rPr lang="en-AU" dirty="0" err="1"/>
              <a:t>Ie</a:t>
            </a:r>
            <a:r>
              <a:rPr lang="en-AU" dirty="0"/>
              <a:t> the Life Story</a:t>
            </a:r>
            <a:r>
              <a:rPr lang="en-AU" baseline="0" dirty="0"/>
              <a:t> Archive – everything belonging to the child – </a:t>
            </a:r>
          </a:p>
          <a:p>
            <a:pPr marL="619125" lvl="1" indent="-430213">
              <a:lnSpc>
                <a:spcPct val="200000"/>
              </a:lnSpc>
              <a:spcBef>
                <a:spcPct val="40000"/>
              </a:spcBef>
              <a:buFont typeface="Wingdings" pitchFamily="2" charset="2"/>
              <a:buChar char="v"/>
              <a:defRPr/>
            </a:pPr>
            <a:r>
              <a:rPr lang="en-US" dirty="0">
                <a:latin typeface="Comic Sans MS" pitchFamily="66" charset="0"/>
              </a:rPr>
              <a:t>Identity Documents</a:t>
            </a:r>
          </a:p>
          <a:p>
            <a:pPr marL="619125" lvl="1" indent="-430213" defTabSz="623888">
              <a:lnSpc>
                <a:spcPct val="200000"/>
              </a:lnSpc>
              <a:spcBef>
                <a:spcPct val="40000"/>
              </a:spcBef>
              <a:buFont typeface="Wingdings" pitchFamily="2" charset="2"/>
              <a:buChar char="v"/>
              <a:defRPr/>
            </a:pPr>
            <a:r>
              <a:rPr lang="en-US" dirty="0">
                <a:latin typeface="Comic Sans MS" pitchFamily="66" charset="0"/>
              </a:rPr>
              <a:t>Medical Records</a:t>
            </a:r>
          </a:p>
          <a:p>
            <a:pPr marL="619125" lvl="1" indent="-430213">
              <a:lnSpc>
                <a:spcPct val="200000"/>
              </a:lnSpc>
              <a:spcBef>
                <a:spcPct val="40000"/>
              </a:spcBef>
              <a:buFont typeface="Wingdings" pitchFamily="2" charset="2"/>
              <a:buChar char="v"/>
              <a:defRPr/>
            </a:pPr>
            <a:r>
              <a:rPr lang="en-US" dirty="0">
                <a:latin typeface="Comic Sans MS" pitchFamily="66" charset="0"/>
              </a:rPr>
              <a:t>Educational records</a:t>
            </a:r>
          </a:p>
          <a:p>
            <a:pPr marL="619125" lvl="1" indent="-430213">
              <a:lnSpc>
                <a:spcPct val="200000"/>
              </a:lnSpc>
              <a:spcBef>
                <a:spcPct val="40000"/>
              </a:spcBef>
              <a:buFont typeface="Wingdings" pitchFamily="2" charset="2"/>
              <a:buChar char="v"/>
              <a:defRPr/>
            </a:pPr>
            <a:r>
              <a:rPr lang="en-US" dirty="0">
                <a:latin typeface="Comic Sans MS" pitchFamily="66" charset="0"/>
              </a:rPr>
              <a:t>Family History</a:t>
            </a:r>
          </a:p>
          <a:p>
            <a:pPr marL="619125" lvl="1" indent="-430213">
              <a:lnSpc>
                <a:spcPct val="200000"/>
              </a:lnSpc>
              <a:spcBef>
                <a:spcPct val="40000"/>
              </a:spcBef>
              <a:buFont typeface="Wingdings" pitchFamily="2" charset="2"/>
              <a:buChar char="v"/>
              <a:defRPr/>
            </a:pPr>
            <a:r>
              <a:rPr lang="en-US" dirty="0">
                <a:latin typeface="Comic Sans MS" pitchFamily="66" charset="0"/>
              </a:rPr>
              <a:t>Life story materials</a:t>
            </a:r>
          </a:p>
          <a:p>
            <a:pPr marL="619125" lvl="1" indent="-430213">
              <a:lnSpc>
                <a:spcPct val="200000"/>
              </a:lnSpc>
              <a:spcBef>
                <a:spcPct val="40000"/>
              </a:spcBef>
              <a:buFont typeface="Wingdings" pitchFamily="2" charset="2"/>
              <a:buChar char="v"/>
              <a:defRPr/>
            </a:pPr>
            <a:r>
              <a:rPr lang="en-US" dirty="0">
                <a:latin typeface="Comic Sans MS" pitchFamily="66" charset="0"/>
              </a:rPr>
              <a:t>History of Care</a:t>
            </a:r>
          </a:p>
          <a:p>
            <a:endParaRPr lang="en-AU" dirty="0"/>
          </a:p>
          <a:p>
            <a:endParaRPr lang="en-AU" dirty="0"/>
          </a:p>
          <a:p>
            <a:r>
              <a:rPr lang="en-AU" dirty="0"/>
              <a:t>Working in the Cloud research</a:t>
            </a:r>
            <a:r>
              <a:rPr lang="en-AU" baseline="0" dirty="0"/>
              <a:t> was exploratory and conceptual</a:t>
            </a:r>
            <a:endParaRPr lang="en-AU" dirty="0"/>
          </a:p>
          <a:p>
            <a:endParaRPr lang="en-AU" dirty="0"/>
          </a:p>
        </p:txBody>
      </p:sp>
      <p:sp>
        <p:nvSpPr>
          <p:cNvPr id="4" name="Slide Number Placeholder 3"/>
          <p:cNvSpPr>
            <a:spLocks noGrp="1"/>
          </p:cNvSpPr>
          <p:nvPr>
            <p:ph type="sldNum" sz="quarter" idx="10"/>
          </p:nvPr>
        </p:nvSpPr>
        <p:spPr/>
        <p:txBody>
          <a:bodyPr/>
          <a:lstStyle/>
          <a:p>
            <a:fld id="{218A6E8E-CE74-4214-B153-CDD1EFF180DE}" type="slidenum">
              <a:rPr lang="en-AU" smtClean="0"/>
              <a:t>2</a:t>
            </a:fld>
            <a:endParaRPr lang="en-AU"/>
          </a:p>
        </p:txBody>
      </p:sp>
    </p:spTree>
    <p:extLst>
      <p:ext uri="{BB962C8B-B14F-4D97-AF65-F5344CB8AC3E}">
        <p14:creationId xmlns:p14="http://schemas.microsoft.com/office/powerpoint/2010/main" val="3638204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How do practitioners judge the level of independent decision-making to accord a vulnerable young person?</a:t>
            </a:r>
            <a:endParaRPr lang="en-AU" dirty="0"/>
          </a:p>
        </p:txBody>
      </p:sp>
      <p:sp>
        <p:nvSpPr>
          <p:cNvPr id="4" name="Slide Number Placeholder 3"/>
          <p:cNvSpPr>
            <a:spLocks noGrp="1"/>
          </p:cNvSpPr>
          <p:nvPr>
            <p:ph type="sldNum" sz="quarter" idx="10"/>
          </p:nvPr>
        </p:nvSpPr>
        <p:spPr/>
        <p:txBody>
          <a:bodyPr/>
          <a:lstStyle/>
          <a:p>
            <a:fld id="{218A6E8E-CE74-4214-B153-CDD1EFF180DE}" type="slidenum">
              <a:rPr lang="en-AU" smtClean="0"/>
              <a:t>3</a:t>
            </a:fld>
            <a:endParaRPr lang="en-AU"/>
          </a:p>
        </p:txBody>
      </p:sp>
    </p:spTree>
    <p:extLst>
      <p:ext uri="{BB962C8B-B14F-4D97-AF65-F5344CB8AC3E}">
        <p14:creationId xmlns:p14="http://schemas.microsoft.com/office/powerpoint/2010/main" val="33909293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a:p>
            <a:endParaRPr lang="en-AU" dirty="0"/>
          </a:p>
        </p:txBody>
      </p:sp>
      <p:sp>
        <p:nvSpPr>
          <p:cNvPr id="4" name="Slide Number Placeholder 3"/>
          <p:cNvSpPr>
            <a:spLocks noGrp="1"/>
          </p:cNvSpPr>
          <p:nvPr>
            <p:ph type="sldNum" sz="quarter" idx="10"/>
          </p:nvPr>
        </p:nvSpPr>
        <p:spPr/>
        <p:txBody>
          <a:bodyPr/>
          <a:lstStyle/>
          <a:p>
            <a:fld id="{218A6E8E-CE74-4214-B153-CDD1EFF180DE}" type="slidenum">
              <a:rPr lang="en-AU" smtClean="0"/>
              <a:t>4</a:t>
            </a:fld>
            <a:endParaRPr lang="en-AU"/>
          </a:p>
        </p:txBody>
      </p:sp>
      <p:sp>
        <p:nvSpPr>
          <p:cNvPr id="5" name="Rectangle 4"/>
          <p:cNvSpPr/>
          <p:nvPr/>
        </p:nvSpPr>
        <p:spPr>
          <a:xfrm>
            <a:off x="375295" y="4849777"/>
            <a:ext cx="5744042" cy="3046988"/>
          </a:xfrm>
          <a:prstGeom prst="rect">
            <a:avLst/>
          </a:prstGeom>
        </p:spPr>
        <p:txBody>
          <a:bodyPr wrap="square">
            <a:spAutoFit/>
          </a:bodyPr>
          <a:lstStyle/>
          <a:p>
            <a:r>
              <a:rPr lang="en-AU" sz="1200" dirty="0"/>
              <a:t>Legislative and Regulatory Framework:</a:t>
            </a:r>
          </a:p>
          <a:p>
            <a:r>
              <a:rPr lang="en-AU" sz="1200" dirty="0"/>
              <a:t> - If a digital repository were developed, a series of questions came up as how it would be managed.</a:t>
            </a:r>
          </a:p>
          <a:p>
            <a:r>
              <a:rPr lang="en-US" sz="1200" dirty="0"/>
              <a:t>Could the “virtual locker” have in-built, age-appropriate levels of decision-making authority, associated with what was stored, who had access, who owned these records and what would these protections be based on? </a:t>
            </a:r>
          </a:p>
          <a:p>
            <a:endParaRPr lang="en-US" sz="1200" dirty="0"/>
          </a:p>
          <a:p>
            <a:r>
              <a:rPr lang="en-US" sz="1200" dirty="0"/>
              <a:t>We sought to establish what guidance exists in Australian legislative and regulatory frameworks to answer these questions. </a:t>
            </a:r>
          </a:p>
          <a:p>
            <a:endParaRPr lang="en-US" sz="1200" dirty="0"/>
          </a:p>
          <a:p>
            <a:endParaRPr lang="en-US" sz="1200" dirty="0"/>
          </a:p>
          <a:p>
            <a:endParaRPr lang="en-US" sz="1200" dirty="0"/>
          </a:p>
          <a:p>
            <a:endParaRPr lang="en-US" sz="1200" dirty="0"/>
          </a:p>
          <a:p>
            <a:endParaRPr lang="en-US" sz="1200" dirty="0"/>
          </a:p>
          <a:p>
            <a:endParaRPr lang="en-US" sz="1200" dirty="0"/>
          </a:p>
          <a:p>
            <a:endParaRPr lang="en-AU" sz="1200" dirty="0"/>
          </a:p>
        </p:txBody>
      </p:sp>
    </p:spTree>
    <p:extLst>
      <p:ext uri="{BB962C8B-B14F-4D97-AF65-F5344CB8AC3E}">
        <p14:creationId xmlns:p14="http://schemas.microsoft.com/office/powerpoint/2010/main" val="32030318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18A6E8E-CE74-4214-B153-CDD1EFF180DE}" type="slidenum">
              <a:rPr lang="en-AU" smtClean="0"/>
              <a:t>5</a:t>
            </a:fld>
            <a:endParaRPr lang="en-AU"/>
          </a:p>
        </p:txBody>
      </p:sp>
    </p:spTree>
    <p:extLst>
      <p:ext uri="{BB962C8B-B14F-4D97-AF65-F5344CB8AC3E}">
        <p14:creationId xmlns:p14="http://schemas.microsoft.com/office/powerpoint/2010/main" val="12104152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u="sng" kern="1200" dirty="0">
                <a:solidFill>
                  <a:schemeClr val="tx1"/>
                </a:solidFill>
                <a:effectLst/>
              </a:rPr>
              <a:t>Summary of Findings</a:t>
            </a:r>
          </a:p>
          <a:p>
            <a:pPr marL="0" marR="0" indent="0" algn="l" defTabSz="914400" rtl="0" eaLnBrk="1" fontAlgn="auto" latinLnBrk="0" hangingPunct="1">
              <a:lnSpc>
                <a:spcPct val="100000"/>
              </a:lnSpc>
              <a:spcBef>
                <a:spcPts val="0"/>
              </a:spcBef>
              <a:spcAft>
                <a:spcPts val="0"/>
              </a:spcAft>
              <a:buClrTx/>
              <a:buSzTx/>
              <a:buFontTx/>
              <a:buNone/>
              <a:tabLst/>
              <a:defRPr/>
            </a:pPr>
            <a:r>
              <a:rPr lang="en-AU" kern="1200" dirty="0">
                <a:solidFill>
                  <a:schemeClr val="tx1"/>
                </a:solidFill>
                <a:effectLst/>
              </a:rPr>
              <a:t>The legislative and regulatory frameworks reviewed in this paper provide some limited guidance about the issues which confronted the research team. Age is set in relation to criminal responsibility and a range of undesirable activities. Young people under a specified age are not deemed responsible in relation to contracts or for obtaining identity documents, though birth certificates are now an exception in Victoria. </a:t>
            </a:r>
          </a:p>
          <a:p>
            <a:pPr marL="0" marR="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indent="0" algn="l" defTabSz="914400" rtl="0" eaLnBrk="1" fontAlgn="auto" latinLnBrk="0" hangingPunct="1">
              <a:lnSpc>
                <a:spcPct val="100000"/>
              </a:lnSpc>
              <a:spcBef>
                <a:spcPts val="0"/>
              </a:spcBef>
              <a:spcAft>
                <a:spcPts val="0"/>
              </a:spcAft>
              <a:buClrTx/>
              <a:buSzTx/>
              <a:buFontTx/>
              <a:buNone/>
              <a:tabLst/>
              <a:defRPr/>
            </a:pPr>
            <a:r>
              <a:rPr lang="en-AU" kern="1200" dirty="0">
                <a:solidFill>
                  <a:schemeClr val="tx1"/>
                </a:solidFill>
                <a:effectLst/>
              </a:rPr>
              <a:t>However, while older legislation, such as FOI, neglects any mention of young people under 18, a consensus is emerging that 14-16 is the age range when young people begin to take on decisional authority for health matters and personal information.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AU" sz="1100" kern="1200" dirty="0">
              <a:solidFill>
                <a:schemeClr val="tx1"/>
              </a:solidFill>
              <a:effectLst/>
            </a:endParaRPr>
          </a:p>
        </p:txBody>
      </p:sp>
      <p:sp>
        <p:nvSpPr>
          <p:cNvPr id="4" name="Slide Number Placeholder 3"/>
          <p:cNvSpPr>
            <a:spLocks noGrp="1"/>
          </p:cNvSpPr>
          <p:nvPr>
            <p:ph type="sldNum" sz="quarter" idx="10"/>
          </p:nvPr>
        </p:nvSpPr>
        <p:spPr/>
        <p:txBody>
          <a:bodyPr/>
          <a:lstStyle/>
          <a:p>
            <a:fld id="{218A6E8E-CE74-4214-B153-CDD1EFF180DE}" type="slidenum">
              <a:rPr lang="en-AU" smtClean="0"/>
              <a:t>6</a:t>
            </a:fld>
            <a:endParaRPr lang="en-AU"/>
          </a:p>
        </p:txBody>
      </p:sp>
    </p:spTree>
    <p:extLst>
      <p:ext uri="{BB962C8B-B14F-4D97-AF65-F5344CB8AC3E}">
        <p14:creationId xmlns:p14="http://schemas.microsoft.com/office/powerpoint/2010/main" val="25391134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a:p>
            <a:endParaRPr lang="en-AU" dirty="0"/>
          </a:p>
          <a:p>
            <a:r>
              <a:rPr lang="en-AU" dirty="0"/>
              <a:t>It is not really cut and dried.</a:t>
            </a:r>
          </a:p>
          <a:p>
            <a:endParaRPr lang="en-AU" dirty="0"/>
          </a:p>
          <a:p>
            <a:pPr marL="0" marR="0" indent="0" algn="l" defTabSz="914400" rtl="0" eaLnBrk="1" fontAlgn="auto" latinLnBrk="0" hangingPunct="1">
              <a:lnSpc>
                <a:spcPct val="100000"/>
              </a:lnSpc>
              <a:spcBef>
                <a:spcPts val="0"/>
              </a:spcBef>
              <a:spcAft>
                <a:spcPts val="0"/>
              </a:spcAft>
              <a:buClrTx/>
              <a:buSzTx/>
              <a:buFontTx/>
              <a:buNone/>
              <a:tabLst/>
              <a:defRPr/>
            </a:pPr>
            <a:r>
              <a:rPr lang="en-AU" kern="1200" dirty="0">
                <a:solidFill>
                  <a:schemeClr val="tx1"/>
                </a:solidFill>
                <a:effectLst/>
              </a:rPr>
              <a:t>Vic : you have to be 16 to get your ears pierced, or 18 to get a tattoo (unless you have written permission from your parent)</a:t>
            </a:r>
          </a:p>
          <a:p>
            <a:pPr>
              <a:defRPr/>
            </a:pPr>
            <a:r>
              <a:rPr lang="en-AU" dirty="0"/>
              <a:t>In many Australian jurisdictions it is illegal to sell spray paint to those under 18</a:t>
            </a:r>
          </a:p>
          <a:p>
            <a:pPr>
              <a:defRPr/>
            </a:pPr>
            <a:endParaRPr lang="en-AU" kern="1200" dirty="0">
              <a:solidFill>
                <a:schemeClr val="tx1"/>
              </a:solidFill>
              <a:effectLst/>
            </a:endParaRPr>
          </a:p>
          <a:p>
            <a:pPr>
              <a:defRPr/>
            </a:pPr>
            <a:r>
              <a:rPr lang="en-AU" kern="1200" dirty="0">
                <a:solidFill>
                  <a:schemeClr val="tx1"/>
                </a:solidFill>
                <a:effectLst/>
              </a:rPr>
              <a:t>We need to look at the relevance of both age and maturity.</a:t>
            </a:r>
          </a:p>
          <a:p>
            <a:pPr marL="0" marR="0" indent="0" algn="l" defTabSz="914400" rtl="0" eaLnBrk="1" fontAlgn="auto" latinLnBrk="0" hangingPunct="1">
              <a:lnSpc>
                <a:spcPct val="100000"/>
              </a:lnSpc>
              <a:spcBef>
                <a:spcPts val="0"/>
              </a:spcBef>
              <a:spcAft>
                <a:spcPts val="0"/>
              </a:spcAft>
              <a:buClrTx/>
              <a:buSzTx/>
              <a:buFontTx/>
              <a:buNone/>
              <a:tabLst/>
              <a:defRPr/>
            </a:pPr>
            <a:endParaRPr lang="en-AU" dirty="0"/>
          </a:p>
          <a:p>
            <a:endParaRPr lang="en-AU" dirty="0"/>
          </a:p>
        </p:txBody>
      </p:sp>
      <p:sp>
        <p:nvSpPr>
          <p:cNvPr id="4" name="Slide Number Placeholder 3"/>
          <p:cNvSpPr>
            <a:spLocks noGrp="1"/>
          </p:cNvSpPr>
          <p:nvPr>
            <p:ph type="sldNum" sz="quarter" idx="10"/>
          </p:nvPr>
        </p:nvSpPr>
        <p:spPr/>
        <p:txBody>
          <a:bodyPr/>
          <a:lstStyle/>
          <a:p>
            <a:fld id="{218A6E8E-CE74-4214-B153-CDD1EFF180DE}" type="slidenum">
              <a:rPr lang="en-AU" smtClean="0"/>
              <a:t>7</a:t>
            </a:fld>
            <a:endParaRPr lang="en-AU"/>
          </a:p>
        </p:txBody>
      </p:sp>
    </p:spTree>
    <p:extLst>
      <p:ext uri="{BB962C8B-B14F-4D97-AF65-F5344CB8AC3E}">
        <p14:creationId xmlns:p14="http://schemas.microsoft.com/office/powerpoint/2010/main" val="5840373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AU" sz="1100" kern="1200" dirty="0">
              <a:solidFill>
                <a:schemeClr val="tx1"/>
              </a:solidFill>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sz="1100" kern="1200" dirty="0">
                <a:solidFill>
                  <a:schemeClr val="tx1"/>
                </a:solidFill>
                <a:effectLst/>
              </a:rPr>
              <a:t>The guidance in some more recent regulatory frameworks is consistent with the increasing emphasis on children’s rights and agency in the context of parental guidance and individual assessment of young people’s capacity found in the theoretical literature. </a:t>
            </a:r>
          </a:p>
          <a:p>
            <a:endParaRPr lang="en-AU" sz="1100" dirty="0"/>
          </a:p>
          <a:p>
            <a:pPr marL="0" marR="0" indent="0" algn="l" defTabSz="914400" rtl="0" eaLnBrk="1" fontAlgn="auto" latinLnBrk="0" hangingPunct="1">
              <a:lnSpc>
                <a:spcPct val="100000"/>
              </a:lnSpc>
              <a:spcBef>
                <a:spcPts val="0"/>
              </a:spcBef>
              <a:spcAft>
                <a:spcPts val="0"/>
              </a:spcAft>
              <a:buClrTx/>
              <a:buSzTx/>
              <a:buFontTx/>
              <a:buNone/>
              <a:tabLst/>
              <a:defRPr/>
            </a:pPr>
            <a:r>
              <a:rPr lang="en-AU" sz="1100" kern="1200" dirty="0">
                <a:solidFill>
                  <a:schemeClr val="tx1"/>
                </a:solidFill>
                <a:effectLst/>
              </a:rPr>
              <a:t>However, “care” is often a contested concept. A focus on caring can be another form of “oppressive paternalism” where children are judged incompetent if their views differ from adult opinions (Cockburn 2005; 2013). </a:t>
            </a:r>
            <a:r>
              <a:rPr lang="en-AU" sz="1100" b="1" kern="1200" dirty="0">
                <a:solidFill>
                  <a:schemeClr val="tx1"/>
                </a:solidFill>
                <a:effectLst/>
              </a:rPr>
              <a:t>Children’s right to participate in decision-making is different from their level of decisional competence, and the two concepts can be confused </a:t>
            </a:r>
            <a:r>
              <a:rPr lang="en-AU" sz="1100" kern="1200" dirty="0">
                <a:solidFill>
                  <a:schemeClr val="tx1"/>
                </a:solidFill>
                <a:effectLst/>
              </a:rPr>
              <a:t>(</a:t>
            </a:r>
            <a:r>
              <a:rPr lang="en-US" sz="1100" kern="1200" dirty="0">
                <a:solidFill>
                  <a:schemeClr val="tx1"/>
                </a:solidFill>
                <a:effectLst/>
              </a:rPr>
              <a:t>Cashmore &amp; Parkinson, 2008).</a:t>
            </a:r>
            <a:endParaRPr lang="en-AU" sz="1100" kern="1200" dirty="0">
              <a:solidFill>
                <a:schemeClr val="tx1"/>
              </a:solidFill>
              <a:effectLst/>
            </a:endParaRPr>
          </a:p>
          <a:p>
            <a:endParaRPr lang="en-AU"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sz="1100" dirty="0"/>
              <a:t>Terminology in CP legislation across Australia - </a:t>
            </a:r>
            <a:r>
              <a:rPr lang="en-AU" sz="1100" kern="1200" dirty="0">
                <a:solidFill>
                  <a:schemeClr val="tx1"/>
                </a:solidFill>
                <a:effectLst/>
              </a:rPr>
              <a:t>age, stage of development, maturity, understanding, developmental capacity</a:t>
            </a:r>
            <a:endParaRPr lang="en-AU" sz="1100" dirty="0"/>
          </a:p>
        </p:txBody>
      </p:sp>
      <p:sp>
        <p:nvSpPr>
          <p:cNvPr id="4" name="Slide Number Placeholder 3"/>
          <p:cNvSpPr>
            <a:spLocks noGrp="1"/>
          </p:cNvSpPr>
          <p:nvPr>
            <p:ph type="sldNum" sz="quarter" idx="10"/>
          </p:nvPr>
        </p:nvSpPr>
        <p:spPr/>
        <p:txBody>
          <a:bodyPr/>
          <a:lstStyle/>
          <a:p>
            <a:fld id="{218A6E8E-CE74-4214-B153-CDD1EFF180DE}" type="slidenum">
              <a:rPr lang="en-AU" smtClean="0"/>
              <a:t>8</a:t>
            </a:fld>
            <a:endParaRPr lang="en-AU"/>
          </a:p>
        </p:txBody>
      </p:sp>
    </p:spTree>
    <p:extLst>
      <p:ext uri="{BB962C8B-B14F-4D97-AF65-F5344CB8AC3E}">
        <p14:creationId xmlns:p14="http://schemas.microsoft.com/office/powerpoint/2010/main" val="28598119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72589" y="4652122"/>
            <a:ext cx="5711302" cy="5082752"/>
          </a:xfrm>
        </p:spPr>
        <p:txBody>
          <a:bodyPr/>
          <a:lstStyle/>
          <a:p>
            <a:r>
              <a:rPr lang="en-US" sz="1200" u="sng" kern="1200" dirty="0">
                <a:solidFill>
                  <a:schemeClr val="tx1"/>
                </a:solidFill>
                <a:effectLst/>
                <a:latin typeface="+mn-lt"/>
                <a:ea typeface="+mn-ea"/>
                <a:cs typeface="+mn-cs"/>
              </a:rPr>
              <a:t>Where does this get us</a:t>
            </a:r>
            <a:r>
              <a:rPr lang="en-US" sz="1200" kern="1200" dirty="0">
                <a:solidFill>
                  <a:schemeClr val="tx1"/>
                </a:solidFill>
                <a:effectLst/>
                <a:latin typeface="+mn-lt"/>
                <a:ea typeface="+mn-ea"/>
                <a:cs typeface="+mn-cs"/>
              </a:rPr>
              <a:t>?  -  The legislative and regulatory framework</a:t>
            </a:r>
            <a:r>
              <a:rPr lang="en-US" sz="1200" kern="1200" baseline="0" dirty="0">
                <a:solidFill>
                  <a:schemeClr val="tx1"/>
                </a:solidFill>
                <a:effectLst/>
                <a:latin typeface="+mn-lt"/>
                <a:ea typeface="+mn-ea"/>
                <a:cs typeface="+mn-cs"/>
              </a:rPr>
              <a:t> gives us some general guidance, but refers us back to individual assessment. And this is all we can expect of standards and policies – they cannot cover every permutation of human experience.</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Age and maturity  -  impact of trauma </a:t>
            </a:r>
          </a:p>
          <a:p>
            <a:r>
              <a:rPr lang="en-US" sz="1200" kern="1200" baseline="0" dirty="0">
                <a:solidFill>
                  <a:schemeClr val="tx1"/>
                </a:solidFill>
                <a:effectLst/>
                <a:latin typeface="+mn-lt"/>
                <a:ea typeface="+mn-ea"/>
                <a:cs typeface="+mn-cs"/>
              </a:rPr>
              <a:t> - </a:t>
            </a:r>
            <a:r>
              <a:rPr lang="en-US" sz="1200" kern="1200" dirty="0">
                <a:solidFill>
                  <a:schemeClr val="tx1"/>
                </a:solidFill>
                <a:effectLst/>
                <a:latin typeface="+mn-lt"/>
                <a:ea typeface="+mn-ea"/>
                <a:cs typeface="+mn-cs"/>
              </a:rPr>
              <a:t>research showing that the ability of adolescents to make rational decisions varies little from adult capacity. However, adolescents’ actual decision-making processes are not based on cognitive capacity alone. They are also determined by a range of other influences that are “reactive, intuitive, experiential, not necessarily conscious, and often based on social stereotypes or prototypes”</a:t>
            </a:r>
            <a:endParaRPr lang="en-US" sz="1200" kern="1200" baseline="0" dirty="0">
              <a:solidFill>
                <a:schemeClr val="tx1"/>
              </a:solidFill>
              <a:effectLst/>
              <a:latin typeface="+mn-lt"/>
              <a:ea typeface="+mn-ea"/>
              <a:cs typeface="+mn-cs"/>
            </a:endParaRP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Context of decision-making – getting your ears pierced,  making a decision about a medical treatment, sharing information about past experiences with a new worker or </a:t>
            </a:r>
            <a:r>
              <a:rPr lang="en-US" sz="1200" kern="1200" baseline="0" dirty="0" err="1">
                <a:solidFill>
                  <a:schemeClr val="tx1"/>
                </a:solidFill>
                <a:effectLst/>
                <a:latin typeface="+mn-lt"/>
                <a:ea typeface="+mn-ea"/>
                <a:cs typeface="+mn-cs"/>
              </a:rPr>
              <a:t>carer</a:t>
            </a:r>
            <a:endParaRPr lang="en-US" sz="1200" kern="1200" baseline="0" dirty="0">
              <a:solidFill>
                <a:schemeClr val="tx1"/>
              </a:solidFill>
              <a:effectLst/>
              <a:latin typeface="+mn-lt"/>
              <a:ea typeface="+mn-ea"/>
              <a:cs typeface="+mn-cs"/>
            </a:endParaRP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Trusting relationships – someone you can talk through the issues with</a:t>
            </a:r>
          </a:p>
          <a:p>
            <a:r>
              <a:rPr lang="en-US" sz="1200" kern="1200" baseline="0" dirty="0">
                <a:solidFill>
                  <a:schemeClr val="tx1"/>
                </a:solidFill>
                <a:effectLst/>
                <a:latin typeface="+mn-lt"/>
                <a:ea typeface="+mn-ea"/>
                <a:cs typeface="+mn-cs"/>
              </a:rPr>
              <a:t>being able to mistakes with someone there to support you</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the context of the corporate parent, issues of cyber-safety, data security and identity theft apply to policies of access and sharing. This is particularly important where successive professionals take up and leave the role of supporting young people to view or share personal information safely and appropriately</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It involves not just the young person trusting the adult to know personal details about them, but also the adult being able to adapt their professional knowledge and judgement through listening to what each individual young person, knows, values and wants</a:t>
            </a:r>
            <a:endParaRPr lang="en-AU" dirty="0"/>
          </a:p>
        </p:txBody>
      </p:sp>
      <p:sp>
        <p:nvSpPr>
          <p:cNvPr id="4" name="Slide Number Placeholder 3"/>
          <p:cNvSpPr>
            <a:spLocks noGrp="1"/>
          </p:cNvSpPr>
          <p:nvPr>
            <p:ph type="sldNum" sz="quarter" idx="10"/>
          </p:nvPr>
        </p:nvSpPr>
        <p:spPr/>
        <p:txBody>
          <a:bodyPr/>
          <a:lstStyle/>
          <a:p>
            <a:fld id="{218A6E8E-CE74-4214-B153-CDD1EFF180DE}" type="slidenum">
              <a:rPr lang="en-AU" smtClean="0"/>
              <a:t>9</a:t>
            </a:fld>
            <a:endParaRPr lang="en-AU"/>
          </a:p>
        </p:txBody>
      </p:sp>
    </p:spTree>
    <p:extLst>
      <p:ext uri="{BB962C8B-B14F-4D97-AF65-F5344CB8AC3E}">
        <p14:creationId xmlns:p14="http://schemas.microsoft.com/office/powerpoint/2010/main" val="29763564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lvl1pPr>
          </a:lstStyle>
          <a:p>
            <a:r>
              <a:rPr lang="en-US" dirty="0"/>
              <a:t>Click to edit Master title style</a:t>
            </a:r>
            <a:endParaRPr lang="en-AU" dirty="0"/>
          </a:p>
        </p:txBody>
      </p:sp>
      <p:sp>
        <p:nvSpPr>
          <p:cNvPr id="3" name="Subtitle 2"/>
          <p:cNvSpPr>
            <a:spLocks noGrp="1"/>
          </p:cNvSpPr>
          <p:nvPr>
            <p:ph type="subTitle" idx="1"/>
          </p:nvPr>
        </p:nvSpPr>
        <p:spPr>
          <a:xfrm>
            <a:off x="1371600" y="3886200"/>
            <a:ext cx="6400800" cy="1752600"/>
          </a:xfrm>
          <a:ln>
            <a:noFill/>
          </a:ln>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AU" dirty="0"/>
          </a:p>
        </p:txBody>
      </p:sp>
      <p:sp>
        <p:nvSpPr>
          <p:cNvPr id="4" name="Date Placeholder 3"/>
          <p:cNvSpPr>
            <a:spLocks noGrp="1"/>
          </p:cNvSpPr>
          <p:nvPr>
            <p:ph type="dt" sz="half" idx="10"/>
          </p:nvPr>
        </p:nvSpPr>
        <p:spPr/>
        <p:txBody>
          <a:bodyPr/>
          <a:lstStyle/>
          <a:p>
            <a:fld id="{2A62DD0A-3A18-453D-8BC9-6FA4BD6F4B21}" type="datetime1">
              <a:rPr lang="en-AU" smtClean="0"/>
              <a:t>24/10/2017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99D3EC3-9AEF-4D9D-A3F6-C164580E8AAD}" type="slidenum">
              <a:rPr lang="en-AU" smtClean="0"/>
              <a:t>‹#›</a:t>
            </a:fld>
            <a:endParaRPr lang="en-AU"/>
          </a:p>
        </p:txBody>
      </p:sp>
    </p:spTree>
    <p:extLst>
      <p:ext uri="{BB962C8B-B14F-4D97-AF65-F5344CB8AC3E}">
        <p14:creationId xmlns:p14="http://schemas.microsoft.com/office/powerpoint/2010/main" val="4221296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F2D3B102-1500-4440-AEB5-F741BB472511}" type="datetime1">
              <a:rPr lang="en-AU" smtClean="0"/>
              <a:t>24/10/2017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99D3EC3-9AEF-4D9D-A3F6-C164580E8AAD}" type="slidenum">
              <a:rPr lang="en-AU" smtClean="0"/>
              <a:t>‹#›</a:t>
            </a:fld>
            <a:endParaRPr lang="en-AU"/>
          </a:p>
        </p:txBody>
      </p:sp>
    </p:spTree>
    <p:extLst>
      <p:ext uri="{BB962C8B-B14F-4D97-AF65-F5344CB8AC3E}">
        <p14:creationId xmlns:p14="http://schemas.microsoft.com/office/powerpoint/2010/main" val="35198381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F990D506-4635-4F51-9F13-CE443074A5F4}" type="datetime1">
              <a:rPr lang="en-AU" smtClean="0"/>
              <a:t>24/10/2017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99D3EC3-9AEF-4D9D-A3F6-C164580E8AAD}" type="slidenum">
              <a:rPr lang="en-AU" smtClean="0"/>
              <a:t>‹#›</a:t>
            </a:fld>
            <a:endParaRPr lang="en-AU"/>
          </a:p>
        </p:txBody>
      </p:sp>
    </p:spTree>
    <p:extLst>
      <p:ext uri="{BB962C8B-B14F-4D97-AF65-F5344CB8AC3E}">
        <p14:creationId xmlns:p14="http://schemas.microsoft.com/office/powerpoint/2010/main" val="1785880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erry Stree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6873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endParaRPr lang="en-AU"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Date Placeholder 3"/>
          <p:cNvSpPr>
            <a:spLocks noGrp="1"/>
          </p:cNvSpPr>
          <p:nvPr>
            <p:ph type="dt" sz="half" idx="10"/>
          </p:nvPr>
        </p:nvSpPr>
        <p:spPr/>
        <p:txBody>
          <a:bodyPr/>
          <a:lstStyle/>
          <a:p>
            <a:fld id="{AE815A10-CFD2-49DF-905E-ECCFD3408BB5}" type="datetime1">
              <a:rPr lang="en-AU" smtClean="0"/>
              <a:t>24/10/2017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99D3EC3-9AEF-4D9D-A3F6-C164580E8AAD}" type="slidenum">
              <a:rPr lang="en-AU" smtClean="0"/>
              <a:t>‹#›</a:t>
            </a:fld>
            <a:endParaRPr lang="en-AU"/>
          </a:p>
        </p:txBody>
      </p:sp>
    </p:spTree>
    <p:extLst>
      <p:ext uri="{BB962C8B-B14F-4D97-AF65-F5344CB8AC3E}">
        <p14:creationId xmlns:p14="http://schemas.microsoft.com/office/powerpoint/2010/main" val="1432815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E057B64-06C0-41B1-94E7-9379F1858464}" type="datetime1">
              <a:rPr lang="en-AU" smtClean="0"/>
              <a:t>24/10/2017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99D3EC3-9AEF-4D9D-A3F6-C164580E8AAD}" type="slidenum">
              <a:rPr lang="en-AU" smtClean="0"/>
              <a:t>‹#›</a:t>
            </a:fld>
            <a:endParaRPr lang="en-AU"/>
          </a:p>
        </p:txBody>
      </p:sp>
    </p:spTree>
    <p:extLst>
      <p:ext uri="{BB962C8B-B14F-4D97-AF65-F5344CB8AC3E}">
        <p14:creationId xmlns:p14="http://schemas.microsoft.com/office/powerpoint/2010/main" val="3926875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8B98A044-8616-483E-88A5-67B314A8D991}" type="datetime1">
              <a:rPr lang="en-AU" smtClean="0"/>
              <a:t>24/10/2017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599D3EC3-9AEF-4D9D-A3F6-C164580E8AAD}" type="slidenum">
              <a:rPr lang="en-AU" smtClean="0"/>
              <a:t>‹#›</a:t>
            </a:fld>
            <a:endParaRPr lang="en-AU"/>
          </a:p>
        </p:txBody>
      </p:sp>
    </p:spTree>
    <p:extLst>
      <p:ext uri="{BB962C8B-B14F-4D97-AF65-F5344CB8AC3E}">
        <p14:creationId xmlns:p14="http://schemas.microsoft.com/office/powerpoint/2010/main" val="34791547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70D3B77F-80F9-477A-986D-1F89E1C33F29}" type="datetime1">
              <a:rPr lang="en-AU" smtClean="0"/>
              <a:t>24/10/2017</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599D3EC3-9AEF-4D9D-A3F6-C164580E8AAD}" type="slidenum">
              <a:rPr lang="en-AU" smtClean="0"/>
              <a:t>‹#›</a:t>
            </a:fld>
            <a:endParaRPr lang="en-AU"/>
          </a:p>
        </p:txBody>
      </p:sp>
    </p:spTree>
    <p:extLst>
      <p:ext uri="{BB962C8B-B14F-4D97-AF65-F5344CB8AC3E}">
        <p14:creationId xmlns:p14="http://schemas.microsoft.com/office/powerpoint/2010/main" val="35151845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5E320574-9BE0-4377-9A51-D53FD760F31C}" type="datetime1">
              <a:rPr lang="en-AU" smtClean="0"/>
              <a:t>24/10/2017</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599D3EC3-9AEF-4D9D-A3F6-C164580E8AAD}" type="slidenum">
              <a:rPr lang="en-AU" smtClean="0"/>
              <a:t>‹#›</a:t>
            </a:fld>
            <a:endParaRPr lang="en-AU"/>
          </a:p>
        </p:txBody>
      </p:sp>
    </p:spTree>
    <p:extLst>
      <p:ext uri="{BB962C8B-B14F-4D97-AF65-F5344CB8AC3E}">
        <p14:creationId xmlns:p14="http://schemas.microsoft.com/office/powerpoint/2010/main" val="4141074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6AD842-4587-41EA-8A67-6D35E84DC4D7}" type="datetime1">
              <a:rPr lang="en-AU" smtClean="0"/>
              <a:t>24/10/2017</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599D3EC3-9AEF-4D9D-A3F6-C164580E8AAD}" type="slidenum">
              <a:rPr lang="en-AU" smtClean="0"/>
              <a:t>‹#›</a:t>
            </a:fld>
            <a:endParaRPr lang="en-AU"/>
          </a:p>
        </p:txBody>
      </p:sp>
    </p:spTree>
    <p:extLst>
      <p:ext uri="{BB962C8B-B14F-4D97-AF65-F5344CB8AC3E}">
        <p14:creationId xmlns:p14="http://schemas.microsoft.com/office/powerpoint/2010/main" val="1210586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B4E264-21C0-437C-ACAA-387EF9BE621E}" type="datetime1">
              <a:rPr lang="en-AU" smtClean="0"/>
              <a:t>24/10/2017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599D3EC3-9AEF-4D9D-A3F6-C164580E8AAD}" type="slidenum">
              <a:rPr lang="en-AU" smtClean="0"/>
              <a:t>‹#›</a:t>
            </a:fld>
            <a:endParaRPr lang="en-AU"/>
          </a:p>
        </p:txBody>
      </p:sp>
    </p:spTree>
    <p:extLst>
      <p:ext uri="{BB962C8B-B14F-4D97-AF65-F5344CB8AC3E}">
        <p14:creationId xmlns:p14="http://schemas.microsoft.com/office/powerpoint/2010/main" val="34494301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60C0AC-6454-4319-9C89-412E5A1F2AB9}" type="datetime1">
              <a:rPr lang="en-AU" smtClean="0"/>
              <a:t>24/10/2017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599D3EC3-9AEF-4D9D-A3F6-C164580E8AAD}" type="slidenum">
              <a:rPr lang="en-AU" smtClean="0"/>
              <a:t>‹#›</a:t>
            </a:fld>
            <a:endParaRPr lang="en-AU"/>
          </a:p>
        </p:txBody>
      </p:sp>
    </p:spTree>
    <p:extLst>
      <p:ext uri="{BB962C8B-B14F-4D97-AF65-F5344CB8AC3E}">
        <p14:creationId xmlns:p14="http://schemas.microsoft.com/office/powerpoint/2010/main" val="18165032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alphaModFix amt="32000"/>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DE8021-822D-45DA-A2DF-0FA91AAC9077}" type="datetime1">
              <a:rPr lang="en-AU" smtClean="0"/>
              <a:t>24/10/2017</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9D3EC3-9AEF-4D9D-A3F6-C164580E8AAD}" type="slidenum">
              <a:rPr lang="en-AU" smtClean="0"/>
              <a:t>‹#›</a:t>
            </a:fld>
            <a:endParaRPr lang="en-AU"/>
          </a:p>
        </p:txBody>
      </p:sp>
    </p:spTree>
    <p:extLst>
      <p:ext uri="{BB962C8B-B14F-4D97-AF65-F5344CB8AC3E}">
        <p14:creationId xmlns:p14="http://schemas.microsoft.com/office/powerpoint/2010/main" val="5673485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1879" y="1043339"/>
            <a:ext cx="7772400" cy="1973490"/>
          </a:xfrm>
        </p:spPr>
        <p:txBody>
          <a:bodyPr>
            <a:normAutofit fontScale="90000"/>
          </a:bodyPr>
          <a:lstStyle/>
          <a:p>
            <a:r>
              <a:rPr lang="en-AU" dirty="0"/>
              <a:t>Murky Waters: issues of consent and decision-making for vulnerable young people</a:t>
            </a:r>
          </a:p>
        </p:txBody>
      </p:sp>
      <p:sp>
        <p:nvSpPr>
          <p:cNvPr id="3" name="Subtitle 2"/>
          <p:cNvSpPr>
            <a:spLocks noGrp="1"/>
          </p:cNvSpPr>
          <p:nvPr>
            <p:ph type="subTitle" idx="1"/>
          </p:nvPr>
        </p:nvSpPr>
        <p:spPr>
          <a:xfrm>
            <a:off x="827584" y="3517585"/>
            <a:ext cx="6400800" cy="1129680"/>
          </a:xfrm>
        </p:spPr>
        <p:txBody>
          <a:bodyPr>
            <a:normAutofit/>
          </a:bodyPr>
          <a:lstStyle/>
          <a:p>
            <a:pPr algn="l"/>
            <a:r>
              <a:rPr lang="en-AU" sz="2400" dirty="0"/>
              <a:t>Dr Margaret Kertesz   –  University of Melbourne</a:t>
            </a:r>
          </a:p>
          <a:p>
            <a:pPr algn="l"/>
            <a:r>
              <a:rPr lang="en-AU" sz="2400" dirty="0"/>
              <a:t>Dr Trish McCluskey    –   Berry Street</a:t>
            </a:r>
          </a:p>
        </p:txBody>
      </p:sp>
      <p:sp>
        <p:nvSpPr>
          <p:cNvPr id="4" name="Subtitle 2"/>
          <p:cNvSpPr txBox="1">
            <a:spLocks/>
          </p:cNvSpPr>
          <p:nvPr/>
        </p:nvSpPr>
        <p:spPr>
          <a:xfrm>
            <a:off x="2237413" y="5782422"/>
            <a:ext cx="4202102" cy="854181"/>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AU" sz="1800" dirty="0">
                <a:solidFill>
                  <a:schemeClr val="tx1"/>
                </a:solidFill>
              </a:rPr>
              <a:t>Open Sector Research Symposium </a:t>
            </a:r>
          </a:p>
          <a:p>
            <a:r>
              <a:rPr lang="en-AU" sz="1800" dirty="0">
                <a:solidFill>
                  <a:schemeClr val="tx1"/>
                </a:solidFill>
              </a:rPr>
              <a:t>30 October 2017</a:t>
            </a:r>
          </a:p>
        </p:txBody>
      </p:sp>
      <p:sp>
        <p:nvSpPr>
          <p:cNvPr id="5" name="Slide Number Placeholder 4"/>
          <p:cNvSpPr>
            <a:spLocks noGrp="1"/>
          </p:cNvSpPr>
          <p:nvPr>
            <p:ph type="sldNum" sz="quarter" idx="12"/>
          </p:nvPr>
        </p:nvSpPr>
        <p:spPr/>
        <p:txBody>
          <a:bodyPr/>
          <a:lstStyle/>
          <a:p>
            <a:fld id="{599D3EC3-9AEF-4D9D-A3F6-C164580E8AAD}" type="slidenum">
              <a:rPr lang="en-AU" smtClean="0"/>
              <a:t>1</a:t>
            </a:fld>
            <a:endParaRPr lang="en-AU"/>
          </a:p>
        </p:txBody>
      </p:sp>
      <p:pic>
        <p:nvPicPr>
          <p:cNvPr id="1026" name="Picture 2" descr="Unimelb letterhe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728" y="5029079"/>
            <a:ext cx="1656184" cy="1534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C:\Users\bneal\AppData\Local\Microsoft\Windows\Temporary Internet Files\Content.Outlook\KHI0QG0I\Berry Street_Vert RGB.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02624" y="5148021"/>
            <a:ext cx="1584176" cy="1443246"/>
          </a:xfrm>
          <a:prstGeom prst="rect">
            <a:avLst/>
          </a:prstGeom>
          <a:noFill/>
          <a:ln>
            <a:noFill/>
          </a:ln>
        </p:spPr>
      </p:pic>
    </p:spTree>
    <p:extLst>
      <p:ext uri="{BB962C8B-B14F-4D97-AF65-F5344CB8AC3E}">
        <p14:creationId xmlns:p14="http://schemas.microsoft.com/office/powerpoint/2010/main" val="22510713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5240" y="857250"/>
            <a:ext cx="7131175" cy="5452070"/>
          </a:xfrm>
          <a:prstGeom prst="rect">
            <a:avLst/>
          </a:prstGeom>
        </p:spPr>
      </p:pic>
    </p:spTree>
    <p:extLst>
      <p:ext uri="{BB962C8B-B14F-4D97-AF65-F5344CB8AC3E}">
        <p14:creationId xmlns:p14="http://schemas.microsoft.com/office/powerpoint/2010/main" val="6866898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a:t>Some current information/consent dilemmas</a:t>
            </a:r>
          </a:p>
        </p:txBody>
      </p:sp>
      <p:sp>
        <p:nvSpPr>
          <p:cNvPr id="3" name="Content Placeholder 2"/>
          <p:cNvSpPr>
            <a:spLocks noGrp="1"/>
          </p:cNvSpPr>
          <p:nvPr>
            <p:ph idx="1"/>
          </p:nvPr>
        </p:nvSpPr>
        <p:spPr/>
        <p:txBody>
          <a:bodyPr>
            <a:normAutofit fontScale="92500" lnSpcReduction="10000"/>
          </a:bodyPr>
          <a:lstStyle/>
          <a:p>
            <a:r>
              <a:rPr lang="en-AU" sz="3500" dirty="0"/>
              <a:t>The context of children in OOHC: Who owns the record?</a:t>
            </a:r>
          </a:p>
          <a:p>
            <a:r>
              <a:rPr lang="en-AU" sz="3500" dirty="0"/>
              <a:t>Why age does and doesn’t matter.</a:t>
            </a:r>
          </a:p>
          <a:p>
            <a:r>
              <a:rPr lang="en-AU" sz="3500" dirty="0"/>
              <a:t>What might stop us handing over ownership of records?</a:t>
            </a:r>
          </a:p>
          <a:p>
            <a:pPr marL="1163638" lvl="1" indent="-468313"/>
            <a:r>
              <a:rPr lang="en-AU" sz="3000" dirty="0"/>
              <a:t>Age?</a:t>
            </a:r>
          </a:p>
          <a:p>
            <a:pPr marL="1163638" lvl="1" indent="-468313"/>
            <a:r>
              <a:rPr lang="en-AU" sz="3000" dirty="0"/>
              <a:t>Liability</a:t>
            </a:r>
          </a:p>
          <a:p>
            <a:pPr marL="1163638" lvl="1" indent="-468313"/>
            <a:r>
              <a:rPr lang="en-AU" sz="3000" dirty="0"/>
              <a:t>Thinking and language</a:t>
            </a:r>
          </a:p>
          <a:p>
            <a:pPr marL="1163638" lvl="1" indent="-468313"/>
            <a:r>
              <a:rPr lang="en-AU" sz="3000" dirty="0"/>
              <a:t>The lessons of history</a:t>
            </a:r>
          </a:p>
        </p:txBody>
      </p:sp>
      <p:sp>
        <p:nvSpPr>
          <p:cNvPr id="4" name="Slide Number Placeholder 3"/>
          <p:cNvSpPr>
            <a:spLocks noGrp="1"/>
          </p:cNvSpPr>
          <p:nvPr>
            <p:ph type="sldNum" sz="quarter" idx="12"/>
          </p:nvPr>
        </p:nvSpPr>
        <p:spPr/>
        <p:txBody>
          <a:bodyPr/>
          <a:lstStyle/>
          <a:p>
            <a:fld id="{599D3EC3-9AEF-4D9D-A3F6-C164580E8AAD}" type="slidenum">
              <a:rPr lang="en-AU" smtClean="0"/>
              <a:t>11</a:t>
            </a:fld>
            <a:endParaRPr lang="en-AU"/>
          </a:p>
        </p:txBody>
      </p:sp>
    </p:spTree>
    <p:extLst>
      <p:ext uri="{BB962C8B-B14F-4D97-AF65-F5344CB8AC3E}">
        <p14:creationId xmlns:p14="http://schemas.microsoft.com/office/powerpoint/2010/main" val="38326744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4" name="Slide Number Placeholder 3"/>
          <p:cNvSpPr>
            <a:spLocks noGrp="1"/>
          </p:cNvSpPr>
          <p:nvPr>
            <p:ph type="sldNum" sz="quarter" idx="12"/>
          </p:nvPr>
        </p:nvSpPr>
        <p:spPr/>
        <p:txBody>
          <a:bodyPr/>
          <a:lstStyle/>
          <a:p>
            <a:fld id="{599D3EC3-9AEF-4D9D-A3F6-C164580E8AAD}" type="slidenum">
              <a:rPr lang="en-AU" smtClean="0"/>
              <a:t>12</a:t>
            </a:fld>
            <a:endParaRPr lang="en-AU"/>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32384" y="295598"/>
            <a:ext cx="6487616" cy="6060752"/>
          </a:xfrm>
          <a:prstGeom prst="rect">
            <a:avLst/>
          </a:prstGeom>
        </p:spPr>
      </p:pic>
    </p:spTree>
    <p:extLst>
      <p:ext uri="{BB962C8B-B14F-4D97-AF65-F5344CB8AC3E}">
        <p14:creationId xmlns:p14="http://schemas.microsoft.com/office/powerpoint/2010/main" val="12795572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a:t>Example of consent: </a:t>
            </a:r>
            <a:br>
              <a:rPr lang="en-AU" dirty="0"/>
            </a:br>
            <a:r>
              <a:rPr lang="en-AU" sz="3600" dirty="0"/>
              <a:t>(from FV Information sharing guidelines)</a:t>
            </a:r>
          </a:p>
        </p:txBody>
      </p:sp>
      <p:sp>
        <p:nvSpPr>
          <p:cNvPr id="3" name="Content Placeholder 2"/>
          <p:cNvSpPr>
            <a:spLocks noGrp="1"/>
          </p:cNvSpPr>
          <p:nvPr>
            <p:ph idx="1"/>
          </p:nvPr>
        </p:nvSpPr>
        <p:spPr>
          <a:xfrm>
            <a:off x="457200" y="1844824"/>
            <a:ext cx="4940016" cy="4281339"/>
          </a:xfrm>
        </p:spPr>
        <p:txBody>
          <a:bodyPr>
            <a:normAutofit lnSpcReduction="10000"/>
          </a:bodyPr>
          <a:lstStyle/>
          <a:p>
            <a:r>
              <a:rPr lang="en-AU" dirty="0"/>
              <a:t>18 for consent to share information.</a:t>
            </a:r>
          </a:p>
          <a:p>
            <a:endParaRPr lang="en-AU" dirty="0"/>
          </a:p>
          <a:p>
            <a:r>
              <a:rPr lang="en-AU" dirty="0"/>
              <a:t>Case scenario: young 17 year old mother. Family violence issues. Records uploaded. Should consent be required to share information?</a:t>
            </a:r>
          </a:p>
        </p:txBody>
      </p:sp>
      <p:sp>
        <p:nvSpPr>
          <p:cNvPr id="4" name="Slide Number Placeholder 3"/>
          <p:cNvSpPr>
            <a:spLocks noGrp="1"/>
          </p:cNvSpPr>
          <p:nvPr>
            <p:ph type="sldNum" sz="quarter" idx="12"/>
          </p:nvPr>
        </p:nvSpPr>
        <p:spPr/>
        <p:txBody>
          <a:bodyPr/>
          <a:lstStyle/>
          <a:p>
            <a:fld id="{599D3EC3-9AEF-4D9D-A3F6-C164580E8AAD}" type="slidenum">
              <a:rPr lang="en-AU" smtClean="0"/>
              <a:t>13</a:t>
            </a:fld>
            <a:endParaRPr lang="en-AU"/>
          </a:p>
        </p:txBody>
      </p:sp>
      <p:pic>
        <p:nvPicPr>
          <p:cNvPr id="6" name="Picture 5" descr="&lt;strong&gt;Young&lt;/strong&gt; &lt;strong&gt;mother&lt;/strong&gt; | Flickr - Photo Shar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2120" y="1972643"/>
            <a:ext cx="2808312" cy="4383707"/>
          </a:xfrm>
          <a:prstGeom prst="rect">
            <a:avLst/>
          </a:prstGeom>
        </p:spPr>
      </p:pic>
    </p:spTree>
    <p:extLst>
      <p:ext uri="{BB962C8B-B14F-4D97-AF65-F5344CB8AC3E}">
        <p14:creationId xmlns:p14="http://schemas.microsoft.com/office/powerpoint/2010/main" val="42099573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Issues</a:t>
            </a:r>
          </a:p>
        </p:txBody>
      </p:sp>
      <p:sp>
        <p:nvSpPr>
          <p:cNvPr id="3" name="Content Placeholder 2"/>
          <p:cNvSpPr>
            <a:spLocks noGrp="1"/>
          </p:cNvSpPr>
          <p:nvPr>
            <p:ph idx="1"/>
          </p:nvPr>
        </p:nvSpPr>
        <p:spPr/>
        <p:txBody>
          <a:bodyPr>
            <a:normAutofit/>
          </a:bodyPr>
          <a:lstStyle/>
          <a:p>
            <a:r>
              <a:rPr lang="en-AU" dirty="0"/>
              <a:t>Everyone’s life story is different.</a:t>
            </a:r>
          </a:p>
          <a:p>
            <a:r>
              <a:rPr lang="en-AU" dirty="0"/>
              <a:t>Hard and fast rules may not work.</a:t>
            </a:r>
          </a:p>
          <a:p>
            <a:r>
              <a:rPr lang="en-AU" dirty="0"/>
              <a:t>Perhaps we can customise to reflect this uniqueness.</a:t>
            </a:r>
          </a:p>
          <a:p>
            <a:r>
              <a:rPr lang="en-AU" dirty="0"/>
              <a:t>Who decides on maturity?</a:t>
            </a:r>
          </a:p>
          <a:p>
            <a:r>
              <a:rPr lang="en-AU" dirty="0"/>
              <a:t> How do we determine maturity?       </a:t>
            </a:r>
          </a:p>
        </p:txBody>
      </p:sp>
      <p:sp>
        <p:nvSpPr>
          <p:cNvPr id="4" name="Slide Number Placeholder 3"/>
          <p:cNvSpPr>
            <a:spLocks noGrp="1"/>
          </p:cNvSpPr>
          <p:nvPr>
            <p:ph type="sldNum" sz="quarter" idx="12"/>
          </p:nvPr>
        </p:nvSpPr>
        <p:spPr/>
        <p:txBody>
          <a:bodyPr/>
          <a:lstStyle/>
          <a:p>
            <a:fld id="{599D3EC3-9AEF-4D9D-A3F6-C164580E8AAD}" type="slidenum">
              <a:rPr lang="en-AU" smtClean="0"/>
              <a:t>14</a:t>
            </a:fld>
            <a:endParaRPr lang="en-AU"/>
          </a:p>
        </p:txBody>
      </p:sp>
    </p:spTree>
    <p:extLst>
      <p:ext uri="{BB962C8B-B14F-4D97-AF65-F5344CB8AC3E}">
        <p14:creationId xmlns:p14="http://schemas.microsoft.com/office/powerpoint/2010/main" val="22572195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Skills needed</a:t>
            </a:r>
          </a:p>
        </p:txBody>
      </p:sp>
      <p:sp>
        <p:nvSpPr>
          <p:cNvPr id="3" name="Content Placeholder 2"/>
          <p:cNvSpPr>
            <a:spLocks noGrp="1"/>
          </p:cNvSpPr>
          <p:nvPr>
            <p:ph idx="1"/>
          </p:nvPr>
        </p:nvSpPr>
        <p:spPr>
          <a:xfrm>
            <a:off x="457200" y="1417638"/>
            <a:ext cx="8229600" cy="5303837"/>
          </a:xfrm>
        </p:spPr>
        <p:txBody>
          <a:bodyPr/>
          <a:lstStyle/>
          <a:p>
            <a:r>
              <a:rPr lang="en-AU" dirty="0"/>
              <a:t>Ability to understand a young person’s present and future identity needs.</a:t>
            </a:r>
          </a:p>
          <a:p>
            <a:r>
              <a:rPr lang="en-AU" dirty="0"/>
              <a:t>Willingness to support the young person in decision making and advocate when needed.</a:t>
            </a:r>
          </a:p>
          <a:p>
            <a:r>
              <a:rPr lang="en-AU" dirty="0"/>
              <a:t>Act as a protective advisor about secure containment of records.</a:t>
            </a:r>
          </a:p>
          <a:p>
            <a:r>
              <a:rPr lang="en-AU" dirty="0"/>
              <a:t>Knowledge of adolescent development and ability to see the young person’s point of view.</a:t>
            </a:r>
          </a:p>
          <a:p>
            <a:r>
              <a:rPr lang="en-AU" dirty="0"/>
              <a:t>Relationship, relationship, relationship.</a:t>
            </a:r>
          </a:p>
        </p:txBody>
      </p:sp>
      <p:sp>
        <p:nvSpPr>
          <p:cNvPr id="4" name="Slide Number Placeholder 3"/>
          <p:cNvSpPr>
            <a:spLocks noGrp="1"/>
          </p:cNvSpPr>
          <p:nvPr>
            <p:ph type="sldNum" sz="quarter" idx="12"/>
          </p:nvPr>
        </p:nvSpPr>
        <p:spPr/>
        <p:txBody>
          <a:bodyPr/>
          <a:lstStyle/>
          <a:p>
            <a:fld id="{599D3EC3-9AEF-4D9D-A3F6-C164580E8AAD}" type="slidenum">
              <a:rPr lang="en-AU" smtClean="0"/>
              <a:t>15</a:t>
            </a:fld>
            <a:endParaRPr lang="en-AU"/>
          </a:p>
        </p:txBody>
      </p:sp>
    </p:spTree>
    <p:extLst>
      <p:ext uri="{BB962C8B-B14F-4D97-AF65-F5344CB8AC3E}">
        <p14:creationId xmlns:p14="http://schemas.microsoft.com/office/powerpoint/2010/main" val="25637423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dirty="0"/>
          </a:p>
        </p:txBody>
      </p:sp>
      <p:sp>
        <p:nvSpPr>
          <p:cNvPr id="4" name="Slide Number Placeholder 3"/>
          <p:cNvSpPr>
            <a:spLocks noGrp="1"/>
          </p:cNvSpPr>
          <p:nvPr>
            <p:ph type="sldNum" sz="quarter" idx="12"/>
          </p:nvPr>
        </p:nvSpPr>
        <p:spPr/>
        <p:txBody>
          <a:bodyPr/>
          <a:lstStyle/>
          <a:p>
            <a:fld id="{599D3EC3-9AEF-4D9D-A3F6-C164580E8AAD}" type="slidenum">
              <a:rPr lang="en-AU" smtClean="0"/>
              <a:t>16</a:t>
            </a:fld>
            <a:endParaRPr lang="en-AU"/>
          </a:p>
        </p:txBody>
      </p:sp>
      <p:pic>
        <p:nvPicPr>
          <p:cNvPr id="5" name="Content Placeholder 4" descr="unis_udhr.jpg"/>
          <p:cNvPicPr>
            <a:picLocks noGrp="1" noChangeAspect="1"/>
          </p:cNvPicPr>
          <p:nvPr>
            <p:ph idx="1"/>
          </p:nvPr>
        </p:nvPicPr>
        <p:blipFill>
          <a:blip r:embed="rId2" cstate="print"/>
          <a:stretch>
            <a:fillRect/>
          </a:stretch>
        </p:blipFill>
        <p:spPr>
          <a:xfrm>
            <a:off x="1143000" y="1417638"/>
            <a:ext cx="6858000" cy="4620468"/>
          </a:xfrm>
          <a:prstGeom prst="rect">
            <a:avLst/>
          </a:prstGeom>
        </p:spPr>
      </p:pic>
    </p:spTree>
    <p:extLst>
      <p:ext uri="{BB962C8B-B14F-4D97-AF65-F5344CB8AC3E}">
        <p14:creationId xmlns:p14="http://schemas.microsoft.com/office/powerpoint/2010/main" val="33499366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Thank You</a:t>
            </a:r>
          </a:p>
        </p:txBody>
      </p:sp>
      <p:sp>
        <p:nvSpPr>
          <p:cNvPr id="3" name="Content Placeholder 2"/>
          <p:cNvSpPr>
            <a:spLocks noGrp="1"/>
          </p:cNvSpPr>
          <p:nvPr>
            <p:ph idx="1"/>
          </p:nvPr>
        </p:nvSpPr>
        <p:spPr>
          <a:xfrm>
            <a:off x="457200" y="2132856"/>
            <a:ext cx="8229600" cy="3773016"/>
          </a:xfrm>
        </p:spPr>
        <p:txBody>
          <a:bodyPr>
            <a:normAutofit/>
          </a:bodyPr>
          <a:lstStyle/>
          <a:p>
            <a:pPr marL="0" indent="0">
              <a:buNone/>
            </a:pPr>
            <a:r>
              <a:rPr lang="en-AU" sz="7200" dirty="0">
                <a:latin typeface="+mj-lt"/>
              </a:rPr>
              <a:t>QUESTIONS?</a:t>
            </a:r>
            <a:br>
              <a:rPr lang="en-AU" sz="7200" dirty="0">
                <a:latin typeface="+mj-lt"/>
              </a:rPr>
            </a:br>
            <a:endParaRPr lang="en-AU" sz="2400" dirty="0">
              <a:latin typeface="+mj-lt"/>
            </a:endParaRPr>
          </a:p>
          <a:p>
            <a:pPr marL="0" indent="0">
              <a:buNone/>
            </a:pPr>
            <a:r>
              <a:rPr lang="en-AU" sz="7200" dirty="0">
                <a:latin typeface="+mj-lt"/>
              </a:rPr>
              <a:t>              COMMENTS?</a:t>
            </a:r>
          </a:p>
        </p:txBody>
      </p:sp>
      <p:sp>
        <p:nvSpPr>
          <p:cNvPr id="4" name="Slide Number Placeholder 3"/>
          <p:cNvSpPr>
            <a:spLocks noGrp="1"/>
          </p:cNvSpPr>
          <p:nvPr>
            <p:ph type="sldNum" sz="quarter" idx="12"/>
          </p:nvPr>
        </p:nvSpPr>
        <p:spPr/>
        <p:txBody>
          <a:bodyPr/>
          <a:lstStyle/>
          <a:p>
            <a:fld id="{599D3EC3-9AEF-4D9D-A3F6-C164580E8AAD}" type="slidenum">
              <a:rPr lang="en-AU" smtClean="0"/>
              <a:t>17</a:t>
            </a:fld>
            <a:endParaRPr lang="en-AU"/>
          </a:p>
        </p:txBody>
      </p:sp>
    </p:spTree>
    <p:extLst>
      <p:ext uri="{BB962C8B-B14F-4D97-AF65-F5344CB8AC3E}">
        <p14:creationId xmlns:p14="http://schemas.microsoft.com/office/powerpoint/2010/main" val="33351543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Working in the Cloud Research</a:t>
            </a:r>
          </a:p>
        </p:txBody>
      </p:sp>
      <p:sp>
        <p:nvSpPr>
          <p:cNvPr id="3" name="Content Placeholder 2"/>
          <p:cNvSpPr>
            <a:spLocks noGrp="1"/>
          </p:cNvSpPr>
          <p:nvPr>
            <p:ph idx="1"/>
          </p:nvPr>
        </p:nvSpPr>
        <p:spPr>
          <a:xfrm>
            <a:off x="457200" y="1600200"/>
            <a:ext cx="8363272" cy="4756150"/>
          </a:xfrm>
        </p:spPr>
        <p:txBody>
          <a:bodyPr>
            <a:normAutofit fontScale="62500" lnSpcReduction="20000"/>
          </a:bodyPr>
          <a:lstStyle/>
          <a:p>
            <a:pPr marL="0" indent="0">
              <a:lnSpc>
                <a:spcPct val="110000"/>
              </a:lnSpc>
              <a:spcBef>
                <a:spcPts val="0"/>
              </a:spcBef>
              <a:spcAft>
                <a:spcPts val="2400"/>
              </a:spcAft>
              <a:buNone/>
            </a:pPr>
            <a:r>
              <a:rPr lang="en-AU" sz="5100" u="sng" dirty="0"/>
              <a:t>Exploratory research to develop a ‘virtual locker</a:t>
            </a:r>
            <a:r>
              <a:rPr lang="en-AU" sz="5100" dirty="0"/>
              <a:t>’</a:t>
            </a:r>
          </a:p>
          <a:p>
            <a:pPr>
              <a:lnSpc>
                <a:spcPct val="110000"/>
              </a:lnSpc>
              <a:spcBef>
                <a:spcPts val="0"/>
              </a:spcBef>
              <a:spcAft>
                <a:spcPts val="600"/>
              </a:spcAft>
            </a:pPr>
            <a:r>
              <a:rPr lang="en-AU" sz="4600" dirty="0"/>
              <a:t>Multi-disciplinary team </a:t>
            </a:r>
          </a:p>
          <a:p>
            <a:pPr lvl="1">
              <a:lnSpc>
                <a:spcPct val="110000"/>
              </a:lnSpc>
              <a:spcBef>
                <a:spcPts val="0"/>
              </a:spcBef>
              <a:spcAft>
                <a:spcPts val="2400"/>
              </a:spcAft>
            </a:pPr>
            <a:r>
              <a:rPr lang="en-AU" sz="3800" dirty="0"/>
              <a:t>digital archiving, computer science, social work, ethics, Berry Street managers, practitioners, young residents</a:t>
            </a:r>
          </a:p>
          <a:p>
            <a:pPr>
              <a:lnSpc>
                <a:spcPct val="110000"/>
              </a:lnSpc>
              <a:spcBef>
                <a:spcPts val="0"/>
              </a:spcBef>
              <a:spcAft>
                <a:spcPts val="2400"/>
              </a:spcAft>
            </a:pPr>
            <a:r>
              <a:rPr lang="en-AU" sz="4600" dirty="0"/>
              <a:t>Conceptual discussions</a:t>
            </a:r>
          </a:p>
          <a:p>
            <a:pPr>
              <a:lnSpc>
                <a:spcPct val="110000"/>
              </a:lnSpc>
              <a:spcBef>
                <a:spcPts val="0"/>
              </a:spcBef>
              <a:spcAft>
                <a:spcPts val="2400"/>
              </a:spcAft>
            </a:pPr>
            <a:r>
              <a:rPr lang="en-AU" sz="4600" dirty="0"/>
              <a:t>Focus group consultations to develop template</a:t>
            </a:r>
          </a:p>
          <a:p>
            <a:pPr>
              <a:lnSpc>
                <a:spcPct val="110000"/>
              </a:lnSpc>
              <a:spcBef>
                <a:spcPts val="0"/>
              </a:spcBef>
              <a:spcAft>
                <a:spcPts val="2400"/>
              </a:spcAft>
            </a:pPr>
            <a:r>
              <a:rPr lang="en-AU" sz="4600" dirty="0"/>
              <a:t>Documentary analysis of legislative and regulatory framework</a:t>
            </a:r>
          </a:p>
        </p:txBody>
      </p:sp>
      <p:sp>
        <p:nvSpPr>
          <p:cNvPr id="4" name="Slide Number Placeholder 3"/>
          <p:cNvSpPr>
            <a:spLocks noGrp="1"/>
          </p:cNvSpPr>
          <p:nvPr>
            <p:ph type="sldNum" sz="quarter" idx="12"/>
          </p:nvPr>
        </p:nvSpPr>
        <p:spPr/>
        <p:txBody>
          <a:bodyPr/>
          <a:lstStyle/>
          <a:p>
            <a:fld id="{599D3EC3-9AEF-4D9D-A3F6-C164580E8AAD}" type="slidenum">
              <a:rPr lang="en-AU" smtClean="0"/>
              <a:t>2</a:t>
            </a:fld>
            <a:endParaRPr lang="en-AU"/>
          </a:p>
        </p:txBody>
      </p:sp>
    </p:spTree>
    <p:extLst>
      <p:ext uri="{BB962C8B-B14F-4D97-AF65-F5344CB8AC3E}">
        <p14:creationId xmlns:p14="http://schemas.microsoft.com/office/powerpoint/2010/main" val="29985106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irl with diary.jpg"/>
          <p:cNvPicPr>
            <a:picLocks noChangeAspect="1"/>
          </p:cNvPicPr>
          <p:nvPr/>
        </p:nvPicPr>
        <p:blipFill>
          <a:blip r:embed="rId3" cstate="print"/>
          <a:stretch>
            <a:fillRect/>
          </a:stretch>
        </p:blipFill>
        <p:spPr>
          <a:xfrm>
            <a:off x="9988" y="0"/>
            <a:ext cx="9124024" cy="6858000"/>
          </a:xfrm>
          <a:prstGeom prst="rect">
            <a:avLst/>
          </a:prstGeom>
        </p:spPr>
      </p:pic>
    </p:spTree>
    <p:extLst>
      <p:ext uri="{BB962C8B-B14F-4D97-AF65-F5344CB8AC3E}">
        <p14:creationId xmlns:p14="http://schemas.microsoft.com/office/powerpoint/2010/main" val="32963006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074242"/>
          </a:xfrm>
        </p:spPr>
        <p:txBody>
          <a:bodyPr>
            <a:normAutofit fontScale="90000"/>
          </a:bodyPr>
          <a:lstStyle/>
          <a:p>
            <a:pPr marL="0" indent="0"/>
            <a:r>
              <a:rPr lang="en-US" i="1" dirty="0"/>
              <a:t>How do practitioners judge the level of independent decision-making to accord a vulnerable young person?</a:t>
            </a:r>
            <a:endParaRPr lang="en-AU" dirty="0"/>
          </a:p>
        </p:txBody>
      </p:sp>
      <p:sp>
        <p:nvSpPr>
          <p:cNvPr id="3" name="Content Placeholder 2"/>
          <p:cNvSpPr>
            <a:spLocks noGrp="1"/>
          </p:cNvSpPr>
          <p:nvPr>
            <p:ph idx="1"/>
          </p:nvPr>
        </p:nvSpPr>
        <p:spPr>
          <a:xfrm>
            <a:off x="457200" y="2492896"/>
            <a:ext cx="8363272" cy="3633267"/>
          </a:xfrm>
        </p:spPr>
        <p:txBody>
          <a:bodyPr>
            <a:normAutofit/>
          </a:bodyPr>
          <a:lstStyle/>
          <a:p>
            <a:r>
              <a:rPr lang="en-AU" dirty="0"/>
              <a:t>What can the young person access?</a:t>
            </a:r>
          </a:p>
          <a:p>
            <a:r>
              <a:rPr lang="en-AU" dirty="0"/>
              <a:t>What can be shared and with whom?</a:t>
            </a:r>
          </a:p>
          <a:p>
            <a:pPr lvl="1"/>
            <a:r>
              <a:rPr lang="en-AU" dirty="0"/>
              <a:t>Workers, carers, friends, relatives</a:t>
            </a:r>
          </a:p>
          <a:p>
            <a:pPr lvl="1"/>
            <a:r>
              <a:rPr lang="en-AU" dirty="0"/>
              <a:t>Can any of these people add material?</a:t>
            </a:r>
          </a:p>
          <a:p>
            <a:r>
              <a:rPr lang="en-AU" dirty="0"/>
              <a:t>What should be private to the young person?</a:t>
            </a:r>
          </a:p>
          <a:p>
            <a:r>
              <a:rPr lang="en-AU" dirty="0"/>
              <a:t>What can the young person destroy?</a:t>
            </a:r>
          </a:p>
        </p:txBody>
      </p:sp>
      <p:sp>
        <p:nvSpPr>
          <p:cNvPr id="4" name="Slide Number Placeholder 3"/>
          <p:cNvSpPr>
            <a:spLocks noGrp="1"/>
          </p:cNvSpPr>
          <p:nvPr>
            <p:ph type="sldNum" sz="quarter" idx="12"/>
          </p:nvPr>
        </p:nvSpPr>
        <p:spPr/>
        <p:txBody>
          <a:bodyPr/>
          <a:lstStyle/>
          <a:p>
            <a:fld id="{599D3EC3-9AEF-4D9D-A3F6-C164580E8AAD}" type="slidenum">
              <a:rPr lang="en-AU" smtClean="0"/>
              <a:t>4</a:t>
            </a:fld>
            <a:endParaRPr lang="en-AU"/>
          </a:p>
        </p:txBody>
      </p:sp>
    </p:spTree>
    <p:extLst>
      <p:ext uri="{BB962C8B-B14F-4D97-AF65-F5344CB8AC3E}">
        <p14:creationId xmlns:p14="http://schemas.microsoft.com/office/powerpoint/2010/main" val="4323485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Documentary Analysis</a:t>
            </a:r>
          </a:p>
        </p:txBody>
      </p:sp>
      <p:sp>
        <p:nvSpPr>
          <p:cNvPr id="3" name="Content Placeholder 2"/>
          <p:cNvSpPr>
            <a:spLocks noGrp="1"/>
          </p:cNvSpPr>
          <p:nvPr>
            <p:ph idx="1"/>
          </p:nvPr>
        </p:nvSpPr>
        <p:spPr/>
        <p:txBody>
          <a:bodyPr>
            <a:normAutofit fontScale="85000" lnSpcReduction="20000"/>
          </a:bodyPr>
          <a:lstStyle/>
          <a:p>
            <a:r>
              <a:rPr lang="en-AU" dirty="0"/>
              <a:t>Online search of: legislation,</a:t>
            </a:r>
            <a:r>
              <a:rPr lang="en-US" dirty="0"/>
              <a:t> government fact sheets and websites, other websites summarizing or explaining legislation, issues papers and policy frameworks</a:t>
            </a:r>
          </a:p>
          <a:p>
            <a:pPr marL="1176337" lvl="1" indent="-457200">
              <a:buFont typeface="Arial" panose="020B0604020202020204" pitchFamily="34" charset="0"/>
              <a:buChar char="•"/>
            </a:pPr>
            <a:r>
              <a:rPr lang="en-AU" dirty="0"/>
              <a:t>criminal law</a:t>
            </a:r>
          </a:p>
          <a:p>
            <a:pPr marL="1176337" lvl="1" indent="-457200">
              <a:buFont typeface="Arial" panose="020B0604020202020204" pitchFamily="34" charset="0"/>
              <a:buChar char="•"/>
            </a:pPr>
            <a:r>
              <a:rPr lang="en-AU" dirty="0"/>
              <a:t>contract law </a:t>
            </a:r>
          </a:p>
          <a:p>
            <a:pPr marL="1176337" lvl="1" indent="-457200">
              <a:buFont typeface="Arial" panose="020B0604020202020204" pitchFamily="34" charset="0"/>
              <a:buChar char="•"/>
            </a:pPr>
            <a:r>
              <a:rPr lang="en-AU" dirty="0"/>
              <a:t>family law </a:t>
            </a:r>
          </a:p>
          <a:p>
            <a:pPr marL="1176337" lvl="1" indent="-457200">
              <a:buFont typeface="Arial" panose="020B0604020202020204" pitchFamily="34" charset="0"/>
              <a:buChar char="•"/>
            </a:pPr>
            <a:r>
              <a:rPr lang="en-AU" dirty="0"/>
              <a:t>child protection law</a:t>
            </a:r>
          </a:p>
          <a:p>
            <a:pPr marL="1176337" lvl="1" indent="-457200">
              <a:buFont typeface="Arial" panose="020B0604020202020204" pitchFamily="34" charset="0"/>
              <a:buChar char="•"/>
            </a:pPr>
            <a:r>
              <a:rPr lang="en-AU" dirty="0"/>
              <a:t>c</a:t>
            </a:r>
            <a:r>
              <a:rPr lang="en-US" dirty="0" err="1"/>
              <a:t>hildren’s</a:t>
            </a:r>
            <a:r>
              <a:rPr lang="en-US" dirty="0"/>
              <a:t> rights</a:t>
            </a:r>
          </a:p>
          <a:p>
            <a:pPr marL="1176337" lvl="1" indent="-457200">
              <a:buFont typeface="Arial" panose="020B0604020202020204" pitchFamily="34" charset="0"/>
              <a:buChar char="•"/>
            </a:pPr>
            <a:r>
              <a:rPr lang="en-US" dirty="0"/>
              <a:t>Privacy law and policy,</a:t>
            </a:r>
          </a:p>
          <a:p>
            <a:pPr marL="1176337" lvl="1" indent="-457200">
              <a:buFont typeface="Arial" panose="020B0604020202020204" pitchFamily="34" charset="0"/>
              <a:buChar char="•"/>
            </a:pPr>
            <a:r>
              <a:rPr lang="en-US" dirty="0"/>
              <a:t>Regulations re access to health and personal information, and access to personal documents</a:t>
            </a:r>
            <a:endParaRPr lang="en-AU" dirty="0"/>
          </a:p>
        </p:txBody>
      </p:sp>
      <p:sp>
        <p:nvSpPr>
          <p:cNvPr id="4" name="Slide Number Placeholder 3"/>
          <p:cNvSpPr>
            <a:spLocks noGrp="1"/>
          </p:cNvSpPr>
          <p:nvPr>
            <p:ph type="sldNum" sz="quarter" idx="12"/>
          </p:nvPr>
        </p:nvSpPr>
        <p:spPr/>
        <p:txBody>
          <a:bodyPr/>
          <a:lstStyle/>
          <a:p>
            <a:fld id="{599D3EC3-9AEF-4D9D-A3F6-C164580E8AAD}" type="slidenum">
              <a:rPr lang="en-AU" smtClean="0"/>
              <a:t>5</a:t>
            </a:fld>
            <a:endParaRPr lang="en-AU"/>
          </a:p>
        </p:txBody>
      </p:sp>
    </p:spTree>
    <p:extLst>
      <p:ext uri="{BB962C8B-B14F-4D97-AF65-F5344CB8AC3E}">
        <p14:creationId xmlns:p14="http://schemas.microsoft.com/office/powerpoint/2010/main" val="14951870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a:t>Findings – age of decisional authority</a:t>
            </a:r>
          </a:p>
        </p:txBody>
      </p:sp>
      <p:sp>
        <p:nvSpPr>
          <p:cNvPr id="3" name="Content Placeholder 2"/>
          <p:cNvSpPr>
            <a:spLocks noGrp="1"/>
          </p:cNvSpPr>
          <p:nvPr>
            <p:ph idx="1"/>
          </p:nvPr>
        </p:nvSpPr>
        <p:spPr>
          <a:xfrm>
            <a:off x="457200" y="1844824"/>
            <a:ext cx="8229600" cy="4281339"/>
          </a:xfrm>
        </p:spPr>
        <p:txBody>
          <a:bodyPr>
            <a:normAutofit fontScale="92500" lnSpcReduction="20000"/>
          </a:bodyPr>
          <a:lstStyle/>
          <a:p>
            <a:r>
              <a:rPr lang="en-AU" dirty="0"/>
              <a:t>10-14 years:    	Age of criminal responsibility </a:t>
            </a:r>
          </a:p>
          <a:p>
            <a:r>
              <a:rPr lang="en-AU" dirty="0"/>
              <a:t>15 years : 	Medicare</a:t>
            </a:r>
          </a:p>
          <a:p>
            <a:r>
              <a:rPr lang="en-AU" dirty="0"/>
              <a:t>16 years:		Citizenship Certificate</a:t>
            </a:r>
          </a:p>
          <a:p>
            <a:r>
              <a:rPr lang="en-AU" dirty="0"/>
              <a:t>18 years:		Consent re sharing of information 			in Family Violence situations</a:t>
            </a:r>
          </a:p>
          <a:p>
            <a:endParaRPr lang="en-AU" dirty="0"/>
          </a:p>
          <a:p>
            <a:pPr marL="0" indent="0">
              <a:buNone/>
            </a:pPr>
            <a:r>
              <a:rPr lang="en-AU" u="sng" dirty="0"/>
              <a:t>No reference to under-18s</a:t>
            </a:r>
          </a:p>
          <a:p>
            <a:r>
              <a:rPr lang="en-AU" dirty="0"/>
              <a:t>Freedom of Information </a:t>
            </a:r>
          </a:p>
          <a:p>
            <a:r>
              <a:rPr lang="en-AU" dirty="0"/>
              <a:t>Child Protection Policies on information access</a:t>
            </a:r>
          </a:p>
          <a:p>
            <a:pPr marL="0" indent="0">
              <a:buNone/>
            </a:pPr>
            <a:endParaRPr lang="en-AU" dirty="0"/>
          </a:p>
          <a:p>
            <a:endParaRPr lang="en-AU" dirty="0"/>
          </a:p>
          <a:p>
            <a:endParaRPr lang="en-AU" dirty="0"/>
          </a:p>
        </p:txBody>
      </p:sp>
      <p:sp>
        <p:nvSpPr>
          <p:cNvPr id="4" name="Slide Number Placeholder 3"/>
          <p:cNvSpPr>
            <a:spLocks noGrp="1"/>
          </p:cNvSpPr>
          <p:nvPr>
            <p:ph type="sldNum" sz="quarter" idx="12"/>
          </p:nvPr>
        </p:nvSpPr>
        <p:spPr/>
        <p:txBody>
          <a:bodyPr/>
          <a:lstStyle/>
          <a:p>
            <a:fld id="{599D3EC3-9AEF-4D9D-A3F6-C164580E8AAD}" type="slidenum">
              <a:rPr lang="en-AU" smtClean="0"/>
              <a:t>6</a:t>
            </a:fld>
            <a:endParaRPr lang="en-AU"/>
          </a:p>
        </p:txBody>
      </p:sp>
    </p:spTree>
    <p:extLst>
      <p:ext uri="{BB962C8B-B14F-4D97-AF65-F5344CB8AC3E}">
        <p14:creationId xmlns:p14="http://schemas.microsoft.com/office/powerpoint/2010/main" val="24931780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4" name="Slide Number Placeholder 3"/>
          <p:cNvSpPr>
            <a:spLocks noGrp="1"/>
          </p:cNvSpPr>
          <p:nvPr>
            <p:ph type="sldNum" sz="quarter" idx="12"/>
          </p:nvPr>
        </p:nvSpPr>
        <p:spPr/>
        <p:txBody>
          <a:bodyPr/>
          <a:lstStyle/>
          <a:p>
            <a:fld id="{599D3EC3-9AEF-4D9D-A3F6-C164580E8AAD}" type="slidenum">
              <a:rPr lang="en-AU" smtClean="0"/>
              <a:t>7</a:t>
            </a:fld>
            <a:endParaRPr lang="en-AU"/>
          </a:p>
        </p:txBody>
      </p:sp>
      <p:pic>
        <p:nvPicPr>
          <p:cNvPr id="5" name="Picture 6" descr="MPj04386160000[1]"/>
          <p:cNvPicPr>
            <a:picLocks noGrp="1" noChangeAspect="1" noChangeArrowheads="1"/>
          </p:cNvPicPr>
          <p:nvPr>
            <p:ph idx="1"/>
          </p:nvPr>
        </p:nvPicPr>
        <p:blipFill>
          <a:blip r:embed="rId3"/>
          <a:srcRect/>
          <a:stretch>
            <a:fillRect/>
          </a:stretch>
        </p:blipFill>
        <p:spPr>
          <a:xfrm>
            <a:off x="767304" y="548680"/>
            <a:ext cx="7919496" cy="5807670"/>
          </a:xfrm>
        </p:spPr>
      </p:pic>
    </p:spTree>
    <p:extLst>
      <p:ext uri="{BB962C8B-B14F-4D97-AF65-F5344CB8AC3E}">
        <p14:creationId xmlns:p14="http://schemas.microsoft.com/office/powerpoint/2010/main" val="15303317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435280" cy="1143000"/>
          </a:xfrm>
        </p:spPr>
        <p:txBody>
          <a:bodyPr>
            <a:noAutofit/>
          </a:bodyPr>
          <a:lstStyle/>
          <a:p>
            <a:r>
              <a:rPr lang="en-AU" sz="3800" dirty="0"/>
              <a:t>Findings – relevance of age and maturity</a:t>
            </a:r>
          </a:p>
        </p:txBody>
      </p:sp>
      <p:sp>
        <p:nvSpPr>
          <p:cNvPr id="3" name="Content Placeholder 2"/>
          <p:cNvSpPr>
            <a:spLocks noGrp="1"/>
          </p:cNvSpPr>
          <p:nvPr>
            <p:ph idx="1"/>
          </p:nvPr>
        </p:nvSpPr>
        <p:spPr>
          <a:xfrm>
            <a:off x="457200" y="1600200"/>
            <a:ext cx="8507288" cy="5257800"/>
          </a:xfrm>
        </p:spPr>
        <p:txBody>
          <a:bodyPr>
            <a:normAutofit/>
          </a:bodyPr>
          <a:lstStyle/>
          <a:p>
            <a:pPr>
              <a:spcBef>
                <a:spcPts val="0"/>
              </a:spcBef>
              <a:spcAft>
                <a:spcPts val="1200"/>
              </a:spcAft>
            </a:pPr>
            <a:r>
              <a:rPr lang="en-AU" sz="2800" u="sng" dirty="0"/>
              <a:t>Mature minor test  </a:t>
            </a:r>
            <a:r>
              <a:rPr lang="en-AU" sz="2800" dirty="0"/>
              <a:t>(legal frameworks)</a:t>
            </a:r>
          </a:p>
          <a:p>
            <a:r>
              <a:rPr lang="en-AU" sz="2800" u="sng" dirty="0"/>
              <a:t>Convention on the Rights of the Child </a:t>
            </a:r>
            <a:r>
              <a:rPr lang="en-AU" sz="2800" dirty="0"/>
              <a:t>(article 12)</a:t>
            </a:r>
          </a:p>
          <a:p>
            <a:pPr marL="800100" lvl="2" indent="0">
              <a:spcBef>
                <a:spcPts val="0"/>
              </a:spcBef>
              <a:spcAft>
                <a:spcPts val="1200"/>
              </a:spcAft>
              <a:buNone/>
              <a:tabLst>
                <a:tab pos="7261225" algn="l"/>
              </a:tabLst>
            </a:pPr>
            <a:r>
              <a:rPr lang="en-AU" dirty="0"/>
              <a:t>A child who is capable of forming his or her own views</a:t>
            </a:r>
            <a:br>
              <a:rPr lang="en-AU" dirty="0"/>
            </a:br>
            <a:r>
              <a:rPr lang="en-AU" dirty="0"/>
              <a:t>has the right to express those views freely in all matters affecting the child, the views of the child being given due weight in accordance with the </a:t>
            </a:r>
            <a:r>
              <a:rPr lang="en-AU" i="1" dirty="0"/>
              <a:t>age and maturity </a:t>
            </a:r>
            <a:r>
              <a:rPr lang="en-AU" dirty="0"/>
              <a:t>of the child.</a:t>
            </a:r>
          </a:p>
          <a:p>
            <a:pPr>
              <a:spcBef>
                <a:spcPts val="0"/>
              </a:spcBef>
              <a:spcAft>
                <a:spcPts val="1200"/>
              </a:spcAft>
            </a:pPr>
            <a:r>
              <a:rPr lang="en-AU" sz="2800" u="sng" dirty="0"/>
              <a:t>Child Protection legislation </a:t>
            </a:r>
            <a:r>
              <a:rPr lang="en-AU" sz="2800" dirty="0"/>
              <a:t>– children can express their views and wishes</a:t>
            </a:r>
            <a:br>
              <a:rPr lang="en-AU" sz="2800" dirty="0"/>
            </a:br>
            <a:r>
              <a:rPr lang="en-AU" sz="2800" dirty="0"/>
              <a:t>Consideration given to their:  age, developmental stage,  maturity, understanding, developmental capacity</a:t>
            </a:r>
          </a:p>
          <a:p>
            <a:endParaRPr lang="en-AU" dirty="0"/>
          </a:p>
        </p:txBody>
      </p:sp>
      <p:sp>
        <p:nvSpPr>
          <p:cNvPr id="4" name="Slide Number Placeholder 3"/>
          <p:cNvSpPr>
            <a:spLocks noGrp="1"/>
          </p:cNvSpPr>
          <p:nvPr>
            <p:ph type="sldNum" sz="quarter" idx="12"/>
          </p:nvPr>
        </p:nvSpPr>
        <p:spPr/>
        <p:txBody>
          <a:bodyPr/>
          <a:lstStyle/>
          <a:p>
            <a:fld id="{599D3EC3-9AEF-4D9D-A3F6-C164580E8AAD}" type="slidenum">
              <a:rPr lang="en-AU" smtClean="0"/>
              <a:t>8</a:t>
            </a:fld>
            <a:endParaRPr lang="en-AU"/>
          </a:p>
        </p:txBody>
      </p:sp>
    </p:spTree>
    <p:extLst>
      <p:ext uri="{BB962C8B-B14F-4D97-AF65-F5344CB8AC3E}">
        <p14:creationId xmlns:p14="http://schemas.microsoft.com/office/powerpoint/2010/main" val="1203620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Useful Concepts</a:t>
            </a:r>
          </a:p>
        </p:txBody>
      </p:sp>
      <p:sp>
        <p:nvSpPr>
          <p:cNvPr id="3" name="Content Placeholder 2"/>
          <p:cNvSpPr>
            <a:spLocks noGrp="1"/>
          </p:cNvSpPr>
          <p:nvPr>
            <p:ph idx="1"/>
          </p:nvPr>
        </p:nvSpPr>
        <p:spPr>
          <a:xfrm>
            <a:off x="457200" y="1844824"/>
            <a:ext cx="8229600" cy="4133056"/>
          </a:xfrm>
        </p:spPr>
        <p:txBody>
          <a:bodyPr/>
          <a:lstStyle/>
          <a:p>
            <a:pPr>
              <a:spcAft>
                <a:spcPts val="1200"/>
              </a:spcAft>
            </a:pPr>
            <a:r>
              <a:rPr lang="en-AU" dirty="0"/>
              <a:t>Standards  and policies are valuable as general guidelines only</a:t>
            </a:r>
          </a:p>
          <a:p>
            <a:pPr>
              <a:spcAft>
                <a:spcPts val="1200"/>
              </a:spcAft>
            </a:pPr>
            <a:r>
              <a:rPr lang="en-AU" dirty="0"/>
              <a:t>Age and Maturity are important</a:t>
            </a:r>
          </a:p>
          <a:p>
            <a:pPr>
              <a:spcAft>
                <a:spcPts val="1200"/>
              </a:spcAft>
            </a:pPr>
            <a:r>
              <a:rPr lang="en-AU" dirty="0"/>
              <a:t>The context of decision-making matters</a:t>
            </a:r>
          </a:p>
          <a:p>
            <a:pPr>
              <a:spcAft>
                <a:spcPts val="1200"/>
              </a:spcAft>
            </a:pPr>
            <a:r>
              <a:rPr lang="en-AU" dirty="0"/>
              <a:t>Decision-making in the context of a trusting relationship with family, carer or worker</a:t>
            </a:r>
          </a:p>
        </p:txBody>
      </p:sp>
      <p:sp>
        <p:nvSpPr>
          <p:cNvPr id="4" name="Slide Number Placeholder 3"/>
          <p:cNvSpPr>
            <a:spLocks noGrp="1"/>
          </p:cNvSpPr>
          <p:nvPr>
            <p:ph type="sldNum" sz="quarter" idx="12"/>
          </p:nvPr>
        </p:nvSpPr>
        <p:spPr/>
        <p:txBody>
          <a:bodyPr/>
          <a:lstStyle/>
          <a:p>
            <a:fld id="{599D3EC3-9AEF-4D9D-A3F6-C164580E8AAD}" type="slidenum">
              <a:rPr lang="en-AU" smtClean="0"/>
              <a:t>9</a:t>
            </a:fld>
            <a:endParaRPr lang="en-AU"/>
          </a:p>
        </p:txBody>
      </p:sp>
    </p:spTree>
    <p:extLst>
      <p:ext uri="{BB962C8B-B14F-4D97-AF65-F5344CB8AC3E}">
        <p14:creationId xmlns:p14="http://schemas.microsoft.com/office/powerpoint/2010/main" val="2449028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421</TotalTime>
  <Words>1481</Words>
  <Application>Microsoft Office PowerPoint</Application>
  <PresentationFormat>On-screen Show (4:3)</PresentationFormat>
  <Paragraphs>169</Paragraphs>
  <Slides>17</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Comic Sans MS</vt:lpstr>
      <vt:lpstr>Wingdings</vt:lpstr>
      <vt:lpstr>Office Theme</vt:lpstr>
      <vt:lpstr>Murky Waters: issues of consent and decision-making for vulnerable young people</vt:lpstr>
      <vt:lpstr>Working in the Cloud Research</vt:lpstr>
      <vt:lpstr>PowerPoint Presentation</vt:lpstr>
      <vt:lpstr>How do practitioners judge the level of independent decision-making to accord a vulnerable young person?</vt:lpstr>
      <vt:lpstr>Documentary Analysis</vt:lpstr>
      <vt:lpstr>Findings – age of decisional authority</vt:lpstr>
      <vt:lpstr>PowerPoint Presentation</vt:lpstr>
      <vt:lpstr>Findings – relevance of age and maturity</vt:lpstr>
      <vt:lpstr>Useful Concepts</vt:lpstr>
      <vt:lpstr>PowerPoint Presentation</vt:lpstr>
      <vt:lpstr>Some current information/consent dilemmas</vt:lpstr>
      <vt:lpstr>PowerPoint Presentation</vt:lpstr>
      <vt:lpstr>Example of consent:  (from FV Information sharing guidelines)</vt:lpstr>
      <vt:lpstr>Issues</vt:lpstr>
      <vt:lpstr>Skills needed</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Murky Waters: issues of consent and decision-making for vulnerable young people</dc:title>
  <dc:creator>Warwick Williams</dc:creator>
  <cp:lastModifiedBy>Margaret Kertesz</cp:lastModifiedBy>
  <cp:revision>43</cp:revision>
  <cp:lastPrinted>2017-10-17T22:07:13Z</cp:lastPrinted>
  <dcterms:created xsi:type="dcterms:W3CDTF">2017-10-14T03:13:12Z</dcterms:created>
  <dcterms:modified xsi:type="dcterms:W3CDTF">2017-10-24T03:31:25Z</dcterms:modified>
</cp:coreProperties>
</file>