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89" r:id="rId4"/>
    <p:sldId id="283" r:id="rId5"/>
    <p:sldId id="271" r:id="rId6"/>
    <p:sldId id="284" r:id="rId7"/>
    <p:sldId id="260" r:id="rId8"/>
    <p:sldId id="290" r:id="rId9"/>
    <p:sldId id="291" r:id="rId10"/>
    <p:sldId id="261" r:id="rId11"/>
    <p:sldId id="274" r:id="rId12"/>
    <p:sldId id="262" r:id="rId13"/>
    <p:sldId id="267" r:id="rId14"/>
    <p:sldId id="276" r:id="rId15"/>
    <p:sldId id="277" r:id="rId16"/>
    <p:sldId id="278" r:id="rId17"/>
    <p:sldId id="279" r:id="rId18"/>
    <p:sldId id="275" r:id="rId19"/>
    <p:sldId id="280" r:id="rId20"/>
    <p:sldId id="286" r:id="rId21"/>
    <p:sldId id="272" r:id="rId22"/>
    <p:sldId id="297" r:id="rId23"/>
    <p:sldId id="270" r:id="rId24"/>
    <p:sldId id="285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36B"/>
    <a:srgbClr val="345C70"/>
    <a:srgbClr val="5393A8"/>
    <a:srgbClr val="9C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8D9C0-FE6B-43D9-AABF-1CCC838EFED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CBE660-17EA-4F16-A5EA-8BB1040587B6}">
      <dgm:prSet phldrT="[Text]" custT="1"/>
      <dgm:spPr>
        <a:xfrm>
          <a:off x="2567" y="1718692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Placement Transition Plan</a:t>
          </a:r>
        </a:p>
      </dgm:t>
    </dgm:pt>
    <dgm:pt modelId="{5EE2FBE8-AEE8-4B20-8468-11882600C9CD}" type="parTrans" cxnId="{BD403937-4B06-4E09-950A-921A8F2FCF4A}">
      <dgm:prSet/>
      <dgm:spPr/>
      <dgm:t>
        <a:bodyPr/>
        <a:lstStyle/>
        <a:p>
          <a:endParaRPr lang="en-AU"/>
        </a:p>
      </dgm:t>
    </dgm:pt>
    <dgm:pt modelId="{BEDE1FE9-65AC-4BFB-92CE-A6E86B844B0B}" type="sibTrans" cxnId="{BD403937-4B06-4E09-950A-921A8F2FCF4A}">
      <dgm:prSet/>
      <dgm:spPr/>
      <dgm:t>
        <a:bodyPr/>
        <a:lstStyle/>
        <a:p>
          <a:endParaRPr lang="en-AU"/>
        </a:p>
      </dgm:t>
    </dgm:pt>
    <dgm:pt modelId="{11E3494E-E047-4FAF-A456-BE294569C2C4}">
      <dgm:prSet phldrT="[Text]" custT="1"/>
      <dgm:spPr>
        <a:xfrm>
          <a:off x="2058962" y="1729376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Initial Therapeutic Plan</a:t>
          </a:r>
        </a:p>
      </dgm:t>
    </dgm:pt>
    <dgm:pt modelId="{E2757D05-8289-4672-9D21-3CB3403820FD}" type="parTrans" cxnId="{E69CE3D7-733C-4E04-9EC3-ACCDFCA7999A}">
      <dgm:prSet/>
      <dgm:spPr/>
      <dgm:t>
        <a:bodyPr/>
        <a:lstStyle/>
        <a:p>
          <a:endParaRPr lang="en-AU"/>
        </a:p>
      </dgm:t>
    </dgm:pt>
    <dgm:pt modelId="{DC878A7A-3ED8-4A88-9ED2-CB73D65B0801}" type="sibTrans" cxnId="{E69CE3D7-733C-4E04-9EC3-ACCDFCA7999A}">
      <dgm:prSet/>
      <dgm:spPr/>
      <dgm:t>
        <a:bodyPr/>
        <a:lstStyle/>
        <a:p>
          <a:endParaRPr lang="en-AU"/>
        </a:p>
      </dgm:t>
    </dgm:pt>
    <dgm:pt modelId="{9FCBDDAF-9D4B-426E-854C-4D06E08A8EB0}">
      <dgm:prSet phldrT="[Text]" custT="1"/>
      <dgm:spPr>
        <a:xfrm>
          <a:off x="8228148" y="1718692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Integrated Therapeutic Plan with Specific Interventions</a:t>
          </a:r>
        </a:p>
      </dgm:t>
    </dgm:pt>
    <dgm:pt modelId="{CEE77F46-3607-4CAF-B9BB-878F5F11A0E8}" type="parTrans" cxnId="{FD008D6D-5C63-4AF0-8E1B-33A815506CE5}">
      <dgm:prSet/>
      <dgm:spPr/>
      <dgm:t>
        <a:bodyPr/>
        <a:lstStyle/>
        <a:p>
          <a:endParaRPr lang="en-AU"/>
        </a:p>
      </dgm:t>
    </dgm:pt>
    <dgm:pt modelId="{AED52998-2D2F-4BED-B0C2-D16E2E7807F5}" type="sibTrans" cxnId="{FD008D6D-5C63-4AF0-8E1B-33A815506CE5}">
      <dgm:prSet/>
      <dgm:spPr/>
      <dgm:t>
        <a:bodyPr/>
        <a:lstStyle/>
        <a:p>
          <a:endParaRPr lang="en-AU"/>
        </a:p>
      </dgm:t>
    </dgm:pt>
    <dgm:pt modelId="{BB4F143D-F039-4638-8944-B1BD51615D72}">
      <dgm:prSet custT="1"/>
      <dgm:spPr>
        <a:xfrm>
          <a:off x="4115358" y="1718692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 Two Assessment</a:t>
          </a:r>
        </a:p>
      </dgm:t>
    </dgm:pt>
    <dgm:pt modelId="{EB69F698-0907-4F27-B280-6DD9FBF546A9}" type="parTrans" cxnId="{4908F730-39D7-4C33-89C0-C45F5198DEA5}">
      <dgm:prSet/>
      <dgm:spPr/>
      <dgm:t>
        <a:bodyPr/>
        <a:lstStyle/>
        <a:p>
          <a:endParaRPr lang="en-AU"/>
        </a:p>
      </dgm:t>
    </dgm:pt>
    <dgm:pt modelId="{85D7A179-060F-44F1-A01A-3189EBC50B56}" type="sibTrans" cxnId="{4908F730-39D7-4C33-89C0-C45F5198DEA5}">
      <dgm:prSet/>
      <dgm:spPr/>
      <dgm:t>
        <a:bodyPr/>
        <a:lstStyle/>
        <a:p>
          <a:endParaRPr lang="en-AU"/>
        </a:p>
      </dgm:t>
    </dgm:pt>
    <dgm:pt modelId="{8656D11F-6EEC-4173-A4CD-AE65CB419DF0}">
      <dgm:prSet custT="1"/>
      <dgm:spPr>
        <a:xfrm>
          <a:off x="6171753" y="1718692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Sensory Profile</a:t>
          </a:r>
        </a:p>
        <a:p>
          <a:r>
            <a:rPr lang="en-AU" sz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NMT Tool</a:t>
          </a:r>
        </a:p>
      </dgm:t>
    </dgm:pt>
    <dgm:pt modelId="{8A38842F-3CE8-4EA3-A23B-D15AECBD5D9F}" type="parTrans" cxnId="{61F06751-C425-4BC2-BECA-059524EAFC56}">
      <dgm:prSet/>
      <dgm:spPr/>
      <dgm:t>
        <a:bodyPr/>
        <a:lstStyle/>
        <a:p>
          <a:endParaRPr lang="en-AU"/>
        </a:p>
      </dgm:t>
    </dgm:pt>
    <dgm:pt modelId="{FC31E72F-8C0D-43AF-AD49-A8252CE356FC}" type="sibTrans" cxnId="{61F06751-C425-4BC2-BECA-059524EAFC56}">
      <dgm:prSet/>
      <dgm:spPr/>
      <dgm:t>
        <a:bodyPr/>
        <a:lstStyle/>
        <a:p>
          <a:endParaRPr lang="en-AU"/>
        </a:p>
      </dgm:t>
    </dgm:pt>
    <dgm:pt modelId="{82BE687E-7FBA-4178-9C99-3E54546A53DC}" type="pres">
      <dgm:prSet presAssocID="{41F8D9C0-FE6B-43D9-AABF-1CCC838EFED7}" presName="Name0" presStyleCnt="0">
        <dgm:presLayoutVars>
          <dgm:dir/>
          <dgm:animLvl val="lvl"/>
          <dgm:resizeHandles val="exact"/>
        </dgm:presLayoutVars>
      </dgm:prSet>
      <dgm:spPr/>
    </dgm:pt>
    <dgm:pt modelId="{13667ED2-A6E4-492E-B4DD-12573AFAE5E8}" type="pres">
      <dgm:prSet presAssocID="{FACBE660-17EA-4F16-A5EA-8BB1040587B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4A194C-1714-48E1-ADA1-E5E3A759BDBB}" type="pres">
      <dgm:prSet presAssocID="{BEDE1FE9-65AC-4BFB-92CE-A6E86B844B0B}" presName="parTxOnlySpace" presStyleCnt="0"/>
      <dgm:spPr/>
    </dgm:pt>
    <dgm:pt modelId="{93DA0AC5-10B4-4E86-B0B6-A977244AA4C7}" type="pres">
      <dgm:prSet presAssocID="{11E3494E-E047-4FAF-A456-BE294569C2C4}" presName="parTxOnly" presStyleLbl="node1" presStyleIdx="1" presStyleCnt="5" custLinFactNeighborY="1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6DB37A9-75FB-4D0F-9708-D20895788C50}" type="pres">
      <dgm:prSet presAssocID="{DC878A7A-3ED8-4A88-9ED2-CB73D65B0801}" presName="parTxOnlySpace" presStyleCnt="0"/>
      <dgm:spPr/>
    </dgm:pt>
    <dgm:pt modelId="{BB47892C-6F85-47DA-AAEC-E88B494C3F25}" type="pres">
      <dgm:prSet presAssocID="{BB4F143D-F039-4638-8944-B1BD51615D7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0251FE-2C00-49EF-834C-11BBA849F598}" type="pres">
      <dgm:prSet presAssocID="{85D7A179-060F-44F1-A01A-3189EBC50B56}" presName="parTxOnlySpace" presStyleCnt="0"/>
      <dgm:spPr/>
    </dgm:pt>
    <dgm:pt modelId="{BF19B7A9-C865-40F6-A962-DFFD6EEA8815}" type="pres">
      <dgm:prSet presAssocID="{8656D11F-6EEC-4173-A4CD-AE65CB419DF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6A3699-379C-43FA-BC88-B4BFC1E2C25A}" type="pres">
      <dgm:prSet presAssocID="{FC31E72F-8C0D-43AF-AD49-A8252CE356FC}" presName="parTxOnlySpace" presStyleCnt="0"/>
      <dgm:spPr/>
    </dgm:pt>
    <dgm:pt modelId="{DDA49044-EDDC-4040-970F-7A78F35F6CDD}" type="pres">
      <dgm:prSet presAssocID="{9FCBDDAF-9D4B-426E-854C-4D06E08A8EB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0DFC9F0-D0CC-48C3-AB59-DB45C80CD621}" type="presOf" srcId="{11E3494E-E047-4FAF-A456-BE294569C2C4}" destId="{93DA0AC5-10B4-4E86-B0B6-A977244AA4C7}" srcOrd="0" destOrd="0" presId="urn:microsoft.com/office/officeart/2005/8/layout/chevron1"/>
    <dgm:cxn modelId="{E69CE3D7-733C-4E04-9EC3-ACCDFCA7999A}" srcId="{41F8D9C0-FE6B-43D9-AABF-1CCC838EFED7}" destId="{11E3494E-E047-4FAF-A456-BE294569C2C4}" srcOrd="1" destOrd="0" parTransId="{E2757D05-8289-4672-9D21-3CB3403820FD}" sibTransId="{DC878A7A-3ED8-4A88-9ED2-CB73D65B0801}"/>
    <dgm:cxn modelId="{61F06751-C425-4BC2-BECA-059524EAFC56}" srcId="{41F8D9C0-FE6B-43D9-AABF-1CCC838EFED7}" destId="{8656D11F-6EEC-4173-A4CD-AE65CB419DF0}" srcOrd="3" destOrd="0" parTransId="{8A38842F-3CE8-4EA3-A23B-D15AECBD5D9F}" sibTransId="{FC31E72F-8C0D-43AF-AD49-A8252CE356FC}"/>
    <dgm:cxn modelId="{E3FFFFCD-44C2-45FD-8517-A1022C62074A}" type="presOf" srcId="{41F8D9C0-FE6B-43D9-AABF-1CCC838EFED7}" destId="{82BE687E-7FBA-4178-9C99-3E54546A53DC}" srcOrd="0" destOrd="0" presId="urn:microsoft.com/office/officeart/2005/8/layout/chevron1"/>
    <dgm:cxn modelId="{BD403937-4B06-4E09-950A-921A8F2FCF4A}" srcId="{41F8D9C0-FE6B-43D9-AABF-1CCC838EFED7}" destId="{FACBE660-17EA-4F16-A5EA-8BB1040587B6}" srcOrd="0" destOrd="0" parTransId="{5EE2FBE8-AEE8-4B20-8468-11882600C9CD}" sibTransId="{BEDE1FE9-65AC-4BFB-92CE-A6E86B844B0B}"/>
    <dgm:cxn modelId="{150EE098-E360-415D-BBD9-DCF42BA42542}" type="presOf" srcId="{8656D11F-6EEC-4173-A4CD-AE65CB419DF0}" destId="{BF19B7A9-C865-40F6-A962-DFFD6EEA8815}" srcOrd="0" destOrd="0" presId="urn:microsoft.com/office/officeart/2005/8/layout/chevron1"/>
    <dgm:cxn modelId="{5D223608-0B4C-4C5D-B5D3-83FA63ABE53C}" type="presOf" srcId="{FACBE660-17EA-4F16-A5EA-8BB1040587B6}" destId="{13667ED2-A6E4-492E-B4DD-12573AFAE5E8}" srcOrd="0" destOrd="0" presId="urn:microsoft.com/office/officeart/2005/8/layout/chevron1"/>
    <dgm:cxn modelId="{F7728C6A-3BC6-4B71-B2F1-E741BF44B7BC}" type="presOf" srcId="{9FCBDDAF-9D4B-426E-854C-4D06E08A8EB0}" destId="{DDA49044-EDDC-4040-970F-7A78F35F6CDD}" srcOrd="0" destOrd="0" presId="urn:microsoft.com/office/officeart/2005/8/layout/chevron1"/>
    <dgm:cxn modelId="{CCBD7672-0FAA-42F4-8254-7623A679DB21}" type="presOf" srcId="{BB4F143D-F039-4638-8944-B1BD51615D72}" destId="{BB47892C-6F85-47DA-AAEC-E88B494C3F25}" srcOrd="0" destOrd="0" presId="urn:microsoft.com/office/officeart/2005/8/layout/chevron1"/>
    <dgm:cxn modelId="{4908F730-39D7-4C33-89C0-C45F5198DEA5}" srcId="{41F8D9C0-FE6B-43D9-AABF-1CCC838EFED7}" destId="{BB4F143D-F039-4638-8944-B1BD51615D72}" srcOrd="2" destOrd="0" parTransId="{EB69F698-0907-4F27-B280-6DD9FBF546A9}" sibTransId="{85D7A179-060F-44F1-A01A-3189EBC50B56}"/>
    <dgm:cxn modelId="{FD008D6D-5C63-4AF0-8E1B-33A815506CE5}" srcId="{41F8D9C0-FE6B-43D9-AABF-1CCC838EFED7}" destId="{9FCBDDAF-9D4B-426E-854C-4D06E08A8EB0}" srcOrd="4" destOrd="0" parTransId="{CEE77F46-3607-4CAF-B9BB-878F5F11A0E8}" sibTransId="{AED52998-2D2F-4BED-B0C2-D16E2E7807F5}"/>
    <dgm:cxn modelId="{A8277FCB-1D80-4C5C-8A59-7E0E71DEE546}" type="presParOf" srcId="{82BE687E-7FBA-4178-9C99-3E54546A53DC}" destId="{13667ED2-A6E4-492E-B4DD-12573AFAE5E8}" srcOrd="0" destOrd="0" presId="urn:microsoft.com/office/officeart/2005/8/layout/chevron1"/>
    <dgm:cxn modelId="{96D384BE-7DC4-4F12-A880-777B0AEAE88D}" type="presParOf" srcId="{82BE687E-7FBA-4178-9C99-3E54546A53DC}" destId="{224A194C-1714-48E1-ADA1-E5E3A759BDBB}" srcOrd="1" destOrd="0" presId="urn:microsoft.com/office/officeart/2005/8/layout/chevron1"/>
    <dgm:cxn modelId="{DA109E15-5A10-4759-8B55-DAE5CB8A2E0A}" type="presParOf" srcId="{82BE687E-7FBA-4178-9C99-3E54546A53DC}" destId="{93DA0AC5-10B4-4E86-B0B6-A977244AA4C7}" srcOrd="2" destOrd="0" presId="urn:microsoft.com/office/officeart/2005/8/layout/chevron1"/>
    <dgm:cxn modelId="{127906E0-764E-4760-B93F-61F1D9966ED1}" type="presParOf" srcId="{82BE687E-7FBA-4178-9C99-3E54546A53DC}" destId="{96DB37A9-75FB-4D0F-9708-D20895788C50}" srcOrd="3" destOrd="0" presId="urn:microsoft.com/office/officeart/2005/8/layout/chevron1"/>
    <dgm:cxn modelId="{E0487D99-9C54-4BB0-A723-70D5BCD50E24}" type="presParOf" srcId="{82BE687E-7FBA-4178-9C99-3E54546A53DC}" destId="{BB47892C-6F85-47DA-AAEC-E88B494C3F25}" srcOrd="4" destOrd="0" presId="urn:microsoft.com/office/officeart/2005/8/layout/chevron1"/>
    <dgm:cxn modelId="{C75AB1CC-2697-4B2F-AA95-622FC9A53FF0}" type="presParOf" srcId="{82BE687E-7FBA-4178-9C99-3E54546A53DC}" destId="{610251FE-2C00-49EF-834C-11BBA849F598}" srcOrd="5" destOrd="0" presId="urn:microsoft.com/office/officeart/2005/8/layout/chevron1"/>
    <dgm:cxn modelId="{8477B618-E0A2-4F81-8C25-C252B8746AED}" type="presParOf" srcId="{82BE687E-7FBA-4178-9C99-3E54546A53DC}" destId="{BF19B7A9-C865-40F6-A962-DFFD6EEA8815}" srcOrd="6" destOrd="0" presId="urn:microsoft.com/office/officeart/2005/8/layout/chevron1"/>
    <dgm:cxn modelId="{4D6E2BCC-7CD3-4EF9-86D1-947FC619D4BC}" type="presParOf" srcId="{82BE687E-7FBA-4178-9C99-3E54546A53DC}" destId="{A26A3699-379C-43FA-BC88-B4BFC1E2C25A}" srcOrd="7" destOrd="0" presId="urn:microsoft.com/office/officeart/2005/8/layout/chevron1"/>
    <dgm:cxn modelId="{1635FF60-BE6B-421E-A4FA-55C6E62C3F05}" type="presParOf" srcId="{82BE687E-7FBA-4178-9C99-3E54546A53DC}" destId="{DDA49044-EDDC-4040-970F-7A78F35F6CD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67ED2-A6E4-492E-B4DD-12573AFAE5E8}">
      <dsp:nvSpPr>
        <dsp:cNvPr id="0" name=""/>
        <dsp:cNvSpPr/>
      </dsp:nvSpPr>
      <dsp:spPr>
        <a:xfrm>
          <a:off x="2567" y="1288737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Placement Transition Plan</a:t>
          </a:r>
        </a:p>
      </dsp:txBody>
      <dsp:txXfrm>
        <a:off x="459544" y="1288737"/>
        <a:ext cx="1370930" cy="913953"/>
      </dsp:txXfrm>
    </dsp:sp>
    <dsp:sp modelId="{93DA0AC5-10B4-4E86-B0B6-A977244AA4C7}">
      <dsp:nvSpPr>
        <dsp:cNvPr id="0" name=""/>
        <dsp:cNvSpPr/>
      </dsp:nvSpPr>
      <dsp:spPr>
        <a:xfrm>
          <a:off x="2058962" y="1306577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Initial Therapeutic Plan</a:t>
          </a:r>
        </a:p>
      </dsp:txBody>
      <dsp:txXfrm>
        <a:off x="2515939" y="1306577"/>
        <a:ext cx="1370930" cy="913953"/>
      </dsp:txXfrm>
    </dsp:sp>
    <dsp:sp modelId="{BB47892C-6F85-47DA-AAEC-E88B494C3F25}">
      <dsp:nvSpPr>
        <dsp:cNvPr id="0" name=""/>
        <dsp:cNvSpPr/>
      </dsp:nvSpPr>
      <dsp:spPr>
        <a:xfrm>
          <a:off x="4115358" y="1288737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 Two Assessment</a:t>
          </a:r>
        </a:p>
      </dsp:txBody>
      <dsp:txXfrm>
        <a:off x="4572335" y="1288737"/>
        <a:ext cx="1370930" cy="913953"/>
      </dsp:txXfrm>
    </dsp:sp>
    <dsp:sp modelId="{BF19B7A9-C865-40F6-A962-DFFD6EEA8815}">
      <dsp:nvSpPr>
        <dsp:cNvPr id="0" name=""/>
        <dsp:cNvSpPr/>
      </dsp:nvSpPr>
      <dsp:spPr>
        <a:xfrm>
          <a:off x="6171753" y="1288737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Sensory Profile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NMT Tool</a:t>
          </a:r>
        </a:p>
      </dsp:txBody>
      <dsp:txXfrm>
        <a:off x="6628730" y="1288737"/>
        <a:ext cx="1370930" cy="913953"/>
      </dsp:txXfrm>
    </dsp:sp>
    <dsp:sp modelId="{DDA49044-EDDC-4040-970F-7A78F35F6CDD}">
      <dsp:nvSpPr>
        <dsp:cNvPr id="0" name=""/>
        <dsp:cNvSpPr/>
      </dsp:nvSpPr>
      <dsp:spPr>
        <a:xfrm>
          <a:off x="8228148" y="1288737"/>
          <a:ext cx="2284883" cy="91395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Integrated Therapeutic Plan with Specific Interventions</a:t>
          </a:r>
        </a:p>
      </dsp:txBody>
      <dsp:txXfrm>
        <a:off x="8685125" y="1288737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345C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3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8324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197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7459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7887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5845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432048"/>
            <a:ext cx="12192000" cy="3425952"/>
          </a:xfrm>
          <a:prstGeom prst="rect">
            <a:avLst/>
          </a:prstGeom>
          <a:solidFill>
            <a:srgbClr val="2A5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5100" y="4005389"/>
            <a:ext cx="67818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9" y="527304"/>
            <a:ext cx="3953543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9088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1024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6189155"/>
            <a:ext cx="11675321" cy="612648"/>
            <a:chOff x="-1" y="6189155"/>
            <a:chExt cx="11675321" cy="61264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949" y="6189155"/>
              <a:ext cx="1033371" cy="6126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-1" y="6245542"/>
              <a:ext cx="10430257" cy="484441"/>
            </a:xfrm>
            <a:prstGeom prst="rect">
              <a:avLst/>
            </a:prstGeom>
            <a:solidFill>
              <a:srgbClr val="2A5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624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30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5C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45C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93A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45C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45C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45C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8" y="4005389"/>
            <a:ext cx="7864162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Playing Around in </a:t>
            </a:r>
            <a:r>
              <a:rPr lang="en-AU" dirty="0" err="1" smtClean="0"/>
              <a:t>Resi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dirty="0" smtClean="0"/>
              <a:t>Taking Good Care and Making it Great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00" y="492310"/>
            <a:ext cx="436511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TRC ‘Plus’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795536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Plus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Clients Matched</a:t>
                      </a:r>
                      <a:r>
                        <a:rPr lang="en-AU" baseline="0" dirty="0" smtClean="0"/>
                        <a:t> to Placement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Staff Training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Staff Professional Development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Reflective Practice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Staff participation in assessment and planning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Therapeutic Specialist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Play Therapist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Take Two Assessment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OT Sensory Profile Assessment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Therapeutic</a:t>
                      </a:r>
                      <a:r>
                        <a:rPr lang="en-AU" baseline="0" dirty="0" smtClean="0"/>
                        <a:t> Plans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Integrated</a:t>
                      </a:r>
                      <a:r>
                        <a:rPr lang="en-AU" baseline="0" dirty="0" smtClean="0"/>
                        <a:t> Plan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ight Arrow 3"/>
          <p:cNvSpPr/>
          <p:nvPr/>
        </p:nvSpPr>
        <p:spPr>
          <a:xfrm>
            <a:off x="1370313" y="2822876"/>
            <a:ext cx="8858250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Ongoing Practice Development with Staff 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9838" y="3718226"/>
            <a:ext cx="8839200" cy="695325"/>
          </a:xfrm>
          <a:prstGeom prst="rightArrow">
            <a:avLst>
              <a:gd name="adj1" fmla="val 472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Ongoing Review and Reflective Practice with Staff</a:t>
            </a:r>
            <a:endParaRPr lang="en-A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9838" y="4575476"/>
            <a:ext cx="8848725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Ongoing provision of Therapeutic Care interventions, both general to TRC House and Specific to Young Person</a:t>
            </a:r>
            <a:endParaRPr lang="en-A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75866"/>
              </p:ext>
            </p:extLst>
          </p:nvPr>
        </p:nvGraphicFramePr>
        <p:xfrm>
          <a:off x="838200" y="456042"/>
          <a:ext cx="10515600" cy="34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0375" y="671309"/>
            <a:ext cx="3349045" cy="2064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11287" y="926257"/>
            <a:ext cx="300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TRC UNIT STAFF</a:t>
            </a:r>
          </a:p>
          <a:p>
            <a:endParaRPr lang="en-AU" dirty="0" smtClean="0"/>
          </a:p>
          <a:p>
            <a:r>
              <a:rPr lang="en-AU" dirty="0" smtClean="0"/>
              <a:t>Additional Training</a:t>
            </a:r>
            <a:br>
              <a:rPr lang="en-AU" dirty="0" smtClean="0"/>
            </a:br>
            <a:r>
              <a:rPr lang="en-AU" dirty="0" smtClean="0"/>
              <a:t>Contributing to Assessment</a:t>
            </a:r>
            <a:br>
              <a:rPr lang="en-AU" dirty="0" smtClean="0"/>
            </a:br>
            <a:r>
              <a:rPr lang="en-AU" dirty="0" smtClean="0"/>
              <a:t>Developing Shared Language</a:t>
            </a:r>
          </a:p>
          <a:p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540375" y="3580326"/>
            <a:ext cx="3349045" cy="1957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79171" y="3876541"/>
            <a:ext cx="3110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YOUNG PEOPLE</a:t>
            </a:r>
          </a:p>
          <a:p>
            <a:endParaRPr lang="en-AU" dirty="0"/>
          </a:p>
          <a:p>
            <a:r>
              <a:rPr lang="en-AU" dirty="0" smtClean="0"/>
              <a:t>Complete Self Report Tools</a:t>
            </a:r>
          </a:p>
          <a:p>
            <a:r>
              <a:rPr lang="en-AU" dirty="0" smtClean="0"/>
              <a:t>Sensory Profiles to OT </a:t>
            </a:r>
            <a:endParaRPr lang="en-AU" dirty="0"/>
          </a:p>
        </p:txBody>
      </p:sp>
      <p:sp>
        <p:nvSpPr>
          <p:cNvPr id="11" name="Right Arrow 10"/>
          <p:cNvSpPr/>
          <p:nvPr/>
        </p:nvSpPr>
        <p:spPr>
          <a:xfrm rot="1377307">
            <a:off x="3574357" y="2347725"/>
            <a:ext cx="1081825" cy="74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 rot="19896261">
            <a:off x="3592826" y="3252993"/>
            <a:ext cx="1070782" cy="69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4690295" y="2248801"/>
            <a:ext cx="3078050" cy="177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4759012" y="2488322"/>
            <a:ext cx="3175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Feedback &amp; Recommendations</a:t>
            </a:r>
          </a:p>
          <a:p>
            <a:r>
              <a:rPr lang="en-AU" dirty="0" smtClean="0"/>
              <a:t>Intervention Planning</a:t>
            </a:r>
          </a:p>
          <a:p>
            <a:r>
              <a:rPr lang="en-AU" dirty="0" smtClean="0"/>
              <a:t>Integrated Therapeutic Plan</a:t>
            </a:r>
          </a:p>
          <a:p>
            <a:r>
              <a:rPr lang="en-AU" dirty="0" smtClean="0"/>
              <a:t>Feedback &amp; Input from YP</a:t>
            </a:r>
          </a:p>
          <a:p>
            <a:endParaRPr lang="en-AU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658309" y="2721212"/>
            <a:ext cx="1081825" cy="74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ounded Rectangle 2"/>
          <p:cNvSpPr/>
          <p:nvPr/>
        </p:nvSpPr>
        <p:spPr>
          <a:xfrm>
            <a:off x="8963602" y="2236899"/>
            <a:ext cx="2883593" cy="180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8987113" y="2721212"/>
            <a:ext cx="2860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Implementation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406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may contain: 1 person, tex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365125"/>
            <a:ext cx="8369121" cy="561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Conrad St Unit Staff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Additional Training &amp; Development</a:t>
            </a:r>
          </a:p>
          <a:p>
            <a:r>
              <a:rPr lang="en-AU" dirty="0" smtClean="0"/>
              <a:t>Drawing out expertise and specific knowledge of young person ; the Unit Staff often already know so much</a:t>
            </a:r>
          </a:p>
          <a:p>
            <a:r>
              <a:rPr lang="en-AU" dirty="0" smtClean="0"/>
              <a:t>Developed shared language for understanding needs of young person</a:t>
            </a:r>
          </a:p>
          <a:p>
            <a:r>
              <a:rPr lang="en-AU" dirty="0" smtClean="0"/>
              <a:t>Participate in assessment and development of Intervention Plans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Sensory Profile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Occupational Therapist with Take Two</a:t>
            </a:r>
          </a:p>
          <a:p>
            <a:r>
              <a:rPr lang="en-AU" dirty="0" smtClean="0"/>
              <a:t>Integrates knowledge from previous Take Two assessments</a:t>
            </a:r>
          </a:p>
          <a:p>
            <a:r>
              <a:rPr lang="en-AU" dirty="0" smtClean="0"/>
              <a:t>Sensory Profile 2: </a:t>
            </a:r>
            <a:r>
              <a:rPr lang="en-AU" dirty="0"/>
              <a:t>C</a:t>
            </a:r>
            <a:r>
              <a:rPr lang="en-AU" dirty="0" smtClean="0"/>
              <a:t>arer Report &amp; Young Person Self Report</a:t>
            </a:r>
          </a:p>
          <a:p>
            <a:r>
              <a:rPr lang="en-AU" dirty="0" smtClean="0"/>
              <a:t>Additional Questionnaire for Carers, Parents, Teachers</a:t>
            </a:r>
          </a:p>
          <a:p>
            <a:r>
              <a:rPr lang="en-AU" dirty="0" smtClean="0"/>
              <a:t>Additional tools regarding Triggers, Calming Strategies and Emotions completed by Young Person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Intervention Planning: Individual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 Report Recommendations integrated with NMT Tool findings</a:t>
            </a:r>
          </a:p>
          <a:p>
            <a:r>
              <a:rPr lang="en-AU" dirty="0" smtClean="0"/>
              <a:t>Staff use SP Report recommendations &amp; NMT Priorities to complete intervention plans for Young Person</a:t>
            </a:r>
          </a:p>
          <a:p>
            <a:r>
              <a:rPr lang="en-AU" dirty="0" smtClean="0"/>
              <a:t>Staff compile list of equipment, activities and resources needed to support Young Person </a:t>
            </a:r>
          </a:p>
          <a:p>
            <a:r>
              <a:rPr lang="en-AU" dirty="0" smtClean="0"/>
              <a:t>Staff identify what strategies can be used at different times of day and different spaces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73012"/>
              </p:ext>
            </p:extLst>
          </p:nvPr>
        </p:nvGraphicFramePr>
        <p:xfrm>
          <a:off x="486032" y="297989"/>
          <a:ext cx="9852453" cy="638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265"/>
                <a:gridCol w="1260389"/>
                <a:gridCol w="1507524"/>
                <a:gridCol w="1845276"/>
                <a:gridCol w="1474573"/>
                <a:gridCol w="1449859"/>
                <a:gridCol w="1647567"/>
              </a:tblGrid>
              <a:tr h="125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TIME OF DAY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ENTRY HALL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KITCHEN/DINING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BEDROOM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LOUNGE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OUTSIDE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CAR/COMMUNITY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779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ALL TIMES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Container with mints/lollies, </a:t>
                      </a:r>
                      <a:r>
                        <a:rPr lang="en-AU" sz="1400" dirty="0" err="1">
                          <a:effectLst/>
                        </a:rPr>
                        <a:t>etc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Provide bright coloured plates, cups, etc.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Hooks for clothing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Give important items a set place in the room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Textured seat belt covers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88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MORNING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Slightly Open Blinds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Regular morning routine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Bounce/throw balls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Trampoline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Gardening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132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AFTERNOON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Make Smoothies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Colouring 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Ensure room is tidy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Bean bag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Happy Sack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Fidget toys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Bean bag to sit 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Scents in diffuser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Dancing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Sunglasses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Hammock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Limit going to busy places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1:1 outings when possible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132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EVENING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Involve in cooking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Add or remove flavour and texture 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Weighted toys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Weighted lap blanket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Oil diffuser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Rocking Chair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White Noise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88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BEDTIME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Make a hot drink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Lamp/Fairy lights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Sleep scent in diffuser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Regular night routine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Lower lighting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Soothing music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Relaxing scents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  <a:tr h="74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OVERNIGHT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Weighted doona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Soft toys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White noise/fan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55" marR="525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Interventions: Whole of House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Purchase of sensory toys and equipment for each room</a:t>
            </a:r>
          </a:p>
          <a:p>
            <a:r>
              <a:rPr lang="en-AU" dirty="0" smtClean="0"/>
              <a:t>Established weekly routines and rhythms</a:t>
            </a:r>
          </a:p>
          <a:p>
            <a:r>
              <a:rPr lang="en-AU" dirty="0" smtClean="0"/>
              <a:t>Inclusion of play, games, sensory based activities throughout the day</a:t>
            </a:r>
          </a:p>
          <a:p>
            <a:r>
              <a:rPr lang="en-AU" dirty="0" smtClean="0"/>
              <a:t>Staff feel confident to interact with young people and make assessments based on their arousal levels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907" y="333362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32" y="4074255"/>
            <a:ext cx="261937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21" y="4347521"/>
            <a:ext cx="2117768" cy="211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908" y="246105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597" y="4897962"/>
            <a:ext cx="1157567" cy="1157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991" y="4522573"/>
            <a:ext cx="1325773" cy="152876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7816">
            <a:off x="8513063" y="4095972"/>
            <a:ext cx="2583791" cy="1358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Interventions: Whole of House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Weekly Play Therapy Sessions</a:t>
            </a:r>
          </a:p>
          <a:p>
            <a:pPr>
              <a:buFontTx/>
              <a:buChar char="-"/>
            </a:pPr>
            <a:r>
              <a:rPr lang="en-AU" dirty="0" smtClean="0"/>
              <a:t>Both staff and young people to participate</a:t>
            </a:r>
          </a:p>
          <a:p>
            <a:pPr>
              <a:buFontTx/>
              <a:buChar char="-"/>
            </a:pPr>
            <a:r>
              <a:rPr lang="en-AU" dirty="0" smtClean="0"/>
              <a:t>Potential for individual work as indicated</a:t>
            </a:r>
          </a:p>
          <a:p>
            <a:r>
              <a:rPr lang="en-AU" dirty="0" smtClean="0"/>
              <a:t>Music &amp; Art Sessions</a:t>
            </a:r>
          </a:p>
          <a:p>
            <a:pPr>
              <a:buFontTx/>
              <a:buChar char="-"/>
            </a:pPr>
            <a:r>
              <a:rPr lang="en-AU" dirty="0" smtClean="0"/>
              <a:t>Alternating on ‘Conrad Tuesdays’</a:t>
            </a:r>
          </a:p>
          <a:p>
            <a:pPr>
              <a:buFontTx/>
              <a:buChar char="-"/>
            </a:pPr>
            <a:r>
              <a:rPr lang="en-AU" dirty="0" smtClean="0"/>
              <a:t>Provided by Therapists experienced with client group</a:t>
            </a:r>
          </a:p>
          <a:p>
            <a:r>
              <a:rPr lang="en-AU" dirty="0" smtClean="0"/>
              <a:t>Equine Mentor Program</a:t>
            </a:r>
          </a:p>
          <a:p>
            <a:pPr>
              <a:buFontTx/>
              <a:buChar char="-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712" y="4782066"/>
            <a:ext cx="1394897" cy="139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714" y="365125"/>
            <a:ext cx="2064993" cy="1417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284" y="2867463"/>
            <a:ext cx="2300674" cy="130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762" y="2180580"/>
            <a:ext cx="1342638" cy="893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762" y="1210021"/>
            <a:ext cx="1464919" cy="146491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Enhancing Good Care provided by Therapeutic Residential Care model through inclusion </a:t>
            </a:r>
            <a:r>
              <a:rPr lang="en-AU" dirty="0" smtClean="0"/>
              <a:t>of:</a:t>
            </a:r>
          </a:p>
          <a:p>
            <a:r>
              <a:rPr lang="en-AU" dirty="0" smtClean="0"/>
              <a:t>Sensory </a:t>
            </a:r>
            <a:r>
              <a:rPr lang="en-AU" dirty="0"/>
              <a:t>Profiles; </a:t>
            </a:r>
          </a:p>
          <a:p>
            <a:r>
              <a:rPr lang="en-AU" dirty="0" smtClean="0"/>
              <a:t>Staff development;</a:t>
            </a:r>
          </a:p>
          <a:p>
            <a:r>
              <a:rPr lang="en-AU" dirty="0" smtClean="0"/>
              <a:t>Body </a:t>
            </a:r>
            <a:r>
              <a:rPr lang="en-AU" dirty="0"/>
              <a:t>based interventions; and </a:t>
            </a:r>
            <a:endParaRPr lang="en-AU" dirty="0" smtClean="0"/>
          </a:p>
          <a:p>
            <a:r>
              <a:rPr lang="en-AU" dirty="0" smtClean="0"/>
              <a:t>Establishment </a:t>
            </a:r>
            <a:r>
              <a:rPr lang="en-AU" dirty="0"/>
              <a:t>of regular play based therapies within the TRC house.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 smtClean="0"/>
              <a:t>Our aim is to create a sensory rich Therapeutic Environment that has the same routines, rhythms and opportunities regardless of who is home and what staff are on. </a:t>
            </a:r>
            <a:endParaRPr lang="en-AU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8" y="378004"/>
            <a:ext cx="10515600" cy="1325563"/>
          </a:xfrm>
        </p:spPr>
        <p:txBody>
          <a:bodyPr>
            <a:normAutofit/>
          </a:bodyPr>
          <a:lstStyle/>
          <a:p>
            <a:endParaRPr lang="en-AU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8" y="1838504"/>
            <a:ext cx="10515600" cy="4351338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3943" y="378005"/>
          <a:ext cx="10212948" cy="568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273"/>
                <a:gridCol w="1276273"/>
                <a:gridCol w="1276273"/>
                <a:gridCol w="1276273"/>
                <a:gridCol w="1276964"/>
                <a:gridCol w="1276964"/>
                <a:gridCol w="1276964"/>
                <a:gridCol w="1276964"/>
              </a:tblGrid>
              <a:tr h="28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Monday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Tuesday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Wednesday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Thursday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Friday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Saturday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Sunday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12am- 4am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2am – 4am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4am – 6am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6am – 8am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8am – 10am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Morning Routine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Morning Routine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10am – 12pm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Education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Education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Education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Education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Education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Adventure /Outdoor Activity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Adventure /Outdoor Activity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12pm- 2pm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Adventure /Outdoor Activity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Adventure /Outdoor Activity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2pm – 4pm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Individual Play Therapy Session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rgbClr val="DD65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Group Play Therapy Session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rgbClr val="DD65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Equine Mentor Program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4pm – 6pm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6pm – 8pm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Music/Art Session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rgbClr val="DD65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6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8pm – 10pm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Evening Routine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Evening Routine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</a:tr>
              <a:tr h="43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10pm – 12am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Sleep Needs Supported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5941"/>
            <a:ext cx="10515600" cy="2852737"/>
          </a:xfrm>
        </p:spPr>
        <p:txBody>
          <a:bodyPr/>
          <a:lstStyle/>
          <a:p>
            <a:r>
              <a:rPr lang="en-AU" dirty="0" smtClean="0"/>
              <a:t>Client Example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6" y="365125"/>
            <a:ext cx="11137934" cy="54635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600" dirty="0"/>
              <a:t>Imagine going into a dark room and trying to find your way around. The sensory profiles project is like a torch that gives us insight into smells, fabric, weight, light, colour that can help them and staff to be able to work with a better understanding. </a:t>
            </a:r>
          </a:p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7456"/>
            <a:ext cx="10515600" cy="2852737"/>
          </a:xfrm>
        </p:spPr>
        <p:txBody>
          <a:bodyPr/>
          <a:lstStyle/>
          <a:p>
            <a:r>
              <a:rPr lang="en-AU" dirty="0" smtClean="0"/>
              <a:t>Outcomes &amp; Observations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5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7158"/>
            <a:ext cx="10515600" cy="2852737"/>
          </a:xfrm>
        </p:spPr>
        <p:txBody>
          <a:bodyPr/>
          <a:lstStyle/>
          <a:p>
            <a:r>
              <a:rPr lang="en-AU" dirty="0" smtClean="0"/>
              <a:t>Challenges &amp; Opportunities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Conrad Street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3" y="1811338"/>
            <a:ext cx="6953318" cy="39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0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The typical client in TRC at </a:t>
            </a:r>
            <a:r>
              <a:rPr lang="en-AU" sz="4000" dirty="0" err="1"/>
              <a:t>Westcare</a:t>
            </a:r>
            <a:r>
              <a:rPr lang="en-AU" sz="4000" dirty="0"/>
              <a:t> has a complex history of relational trauma and </a:t>
            </a:r>
            <a:r>
              <a:rPr lang="en-AU" sz="4000" dirty="0" smtClean="0"/>
              <a:t>disruption and have </a:t>
            </a:r>
            <a:r>
              <a:rPr lang="en-AU" sz="4000" dirty="0"/>
              <a:t>presentations that reflect a life of inconsistent care, abuse, neglect and rejection.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5" y="0"/>
            <a:ext cx="7157575" cy="5793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365125"/>
            <a:ext cx="6053070" cy="5742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9397" y="4906851"/>
            <a:ext cx="5203065" cy="886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69701" y="4945487"/>
            <a:ext cx="512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Priority for intervention is </a:t>
            </a:r>
            <a:r>
              <a:rPr lang="en-AU" sz="2400" dirty="0" smtClean="0"/>
              <a:t>RELATIONAL, </a:t>
            </a:r>
          </a:p>
          <a:p>
            <a:pPr algn="ctr"/>
            <a:r>
              <a:rPr lang="en-AU" sz="2400" dirty="0" smtClean="0"/>
              <a:t>BODY BASED &amp; NON VERBAL</a:t>
            </a:r>
            <a:endParaRPr lang="en-AU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4000" dirty="0"/>
              <a:t>Young people need a sense of safety in order for any Therapeutic treatment to be effective. Not just safety of the physical environment, but a felt, physiological sense of safety.   </a:t>
            </a:r>
          </a:p>
          <a:p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REPAIR Model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75" y="365125"/>
            <a:ext cx="8479801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1850"/>
            <a:ext cx="10515600" cy="2852737"/>
          </a:xfrm>
        </p:spPr>
        <p:txBody>
          <a:bodyPr/>
          <a:lstStyle/>
          <a:p>
            <a:r>
              <a:rPr lang="en-AU" dirty="0" smtClean="0"/>
              <a:t>Why Sensory Assessment?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53671"/>
            <a:ext cx="10515600" cy="2852737"/>
          </a:xfrm>
        </p:spPr>
        <p:txBody>
          <a:bodyPr/>
          <a:lstStyle/>
          <a:p>
            <a:r>
              <a:rPr lang="en-AU" dirty="0" smtClean="0"/>
              <a:t>Why Play?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8" y="6272011"/>
            <a:ext cx="1800823" cy="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835</Words>
  <Application>Microsoft Office PowerPoint</Application>
  <PresentationFormat>Widescreen</PresentationFormat>
  <Paragraphs>264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Playing Around in Resi: Taking Good Care and Making it Great</vt:lpstr>
      <vt:lpstr>PowerPoint Presentation</vt:lpstr>
      <vt:lpstr>Conrad Street</vt:lpstr>
      <vt:lpstr>PowerPoint Presentation</vt:lpstr>
      <vt:lpstr>PowerPoint Presentation</vt:lpstr>
      <vt:lpstr>PowerPoint Presentation</vt:lpstr>
      <vt:lpstr>REPAIR Model</vt:lpstr>
      <vt:lpstr>Why Sensory Assessment?</vt:lpstr>
      <vt:lpstr>Why Play?</vt:lpstr>
      <vt:lpstr>TRC ‘Plus’</vt:lpstr>
      <vt:lpstr>PowerPoint Presentation</vt:lpstr>
      <vt:lpstr>PowerPoint Presentation</vt:lpstr>
      <vt:lpstr>PowerPoint Presentation</vt:lpstr>
      <vt:lpstr>Conrad St Unit Staff</vt:lpstr>
      <vt:lpstr>Sensory Profile Assessment</vt:lpstr>
      <vt:lpstr>Intervention Planning: Individual</vt:lpstr>
      <vt:lpstr>PowerPoint Presentation</vt:lpstr>
      <vt:lpstr>Interventions: Whole of House </vt:lpstr>
      <vt:lpstr>Interventions: Whole of House </vt:lpstr>
      <vt:lpstr>PowerPoint Presentation</vt:lpstr>
      <vt:lpstr>PowerPoint Presentation</vt:lpstr>
      <vt:lpstr>Client Example</vt:lpstr>
      <vt:lpstr>PowerPoint Presentation</vt:lpstr>
      <vt:lpstr>PowerPoint Presentation</vt:lpstr>
      <vt:lpstr>Outcomes &amp; Observations</vt:lpstr>
      <vt:lpstr>Challenges &amp; Opportunities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 Armstrong</dc:creator>
  <cp:lastModifiedBy>kathryn Eberly</cp:lastModifiedBy>
  <cp:revision>38</cp:revision>
  <dcterms:created xsi:type="dcterms:W3CDTF">2015-09-29T05:33:02Z</dcterms:created>
  <dcterms:modified xsi:type="dcterms:W3CDTF">2017-10-25T10:45:43Z</dcterms:modified>
</cp:coreProperties>
</file>