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301" r:id="rId5"/>
    <p:sldId id="3113" r:id="rId6"/>
    <p:sldId id="3112" r:id="rId7"/>
    <p:sldId id="3104" r:id="rId8"/>
    <p:sldId id="3119" r:id="rId9"/>
    <p:sldId id="3115" r:id="rId10"/>
    <p:sldId id="3116" r:id="rId11"/>
    <p:sldId id="3110" r:id="rId12"/>
    <p:sldId id="390" r:id="rId13"/>
    <p:sldId id="3103" r:id="rId14"/>
    <p:sldId id="393" r:id="rId15"/>
    <p:sldId id="3107" r:id="rId16"/>
  </p:sldIdLst>
  <p:sldSz cx="12192000" cy="6858000"/>
  <p:notesSz cx="6858000" cy="9144000"/>
  <p:defaultTextStyle>
    <a:defPPr>
      <a:defRPr lang="en-AU"/>
    </a:defPPr>
    <a:lvl1pPr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609585"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219170"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828754"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438339" algn="l" defTabSz="609585"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3047924" algn="l" defTabSz="1219170" rtl="0" eaLnBrk="1" latinLnBrk="0" hangingPunct="1">
      <a:defRPr kern="1200">
        <a:solidFill>
          <a:schemeClr val="tx1"/>
        </a:solidFill>
        <a:latin typeface="Arial" charset="0"/>
        <a:ea typeface="ＭＳ Ｐゴシック" pitchFamily="34" charset="-128"/>
        <a:cs typeface="+mn-cs"/>
      </a:defRPr>
    </a:lvl6pPr>
    <a:lvl7pPr marL="3657509" algn="l" defTabSz="1219170" rtl="0" eaLnBrk="1" latinLnBrk="0" hangingPunct="1">
      <a:defRPr kern="1200">
        <a:solidFill>
          <a:schemeClr val="tx1"/>
        </a:solidFill>
        <a:latin typeface="Arial" charset="0"/>
        <a:ea typeface="ＭＳ Ｐゴシック" pitchFamily="34" charset="-128"/>
        <a:cs typeface="+mn-cs"/>
      </a:defRPr>
    </a:lvl7pPr>
    <a:lvl8pPr marL="4267093" algn="l" defTabSz="1219170" rtl="0" eaLnBrk="1" latinLnBrk="0" hangingPunct="1">
      <a:defRPr kern="1200">
        <a:solidFill>
          <a:schemeClr val="tx1"/>
        </a:solidFill>
        <a:latin typeface="Arial" charset="0"/>
        <a:ea typeface="ＭＳ Ｐゴシック" pitchFamily="34" charset="-128"/>
        <a:cs typeface="+mn-cs"/>
      </a:defRPr>
    </a:lvl8pPr>
    <a:lvl9pPr marL="4876678" algn="l" defTabSz="121917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628"/>
    <a:srgbClr val="14AFB4"/>
    <a:srgbClr val="159FAA"/>
    <a:srgbClr val="87189D"/>
    <a:srgbClr val="201547"/>
    <a:srgbClr val="53565A"/>
    <a:srgbClr val="D50032"/>
    <a:srgbClr val="007B4B"/>
    <a:srgbClr val="DA372E"/>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778" y="58"/>
      </p:cViewPr>
      <p:guideLst>
        <p:guide orient="horz" pos="2880"/>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AFD53D-04ED-4048-895B-D6B00D322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B46D5C9-1971-45E8-8268-52274B2469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99596-B99B-443C-A355-6BA0A40F00EA}" type="datetimeFigureOut">
              <a:rPr lang="en-AU" smtClean="0"/>
              <a:t>23/11/2023</a:t>
            </a:fld>
            <a:endParaRPr lang="en-AU"/>
          </a:p>
        </p:txBody>
      </p:sp>
      <p:sp>
        <p:nvSpPr>
          <p:cNvPr id="4" name="Footer Placeholder 3">
            <a:extLst>
              <a:ext uri="{FF2B5EF4-FFF2-40B4-BE49-F238E27FC236}">
                <a16:creationId xmlns:a16="http://schemas.microsoft.com/office/drawing/2014/main" id="{6D71807C-4509-4B51-8BD8-2B4EE42830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3CC99078-E897-4044-95C7-A98C823252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3638B-140D-4AD7-A7C8-5B34D326E3AE}" type="slidenum">
              <a:rPr lang="en-AU" smtClean="0"/>
              <a:t>‹#›</a:t>
            </a:fld>
            <a:endParaRPr lang="en-AU"/>
          </a:p>
        </p:txBody>
      </p:sp>
    </p:spTree>
    <p:extLst>
      <p:ext uri="{BB962C8B-B14F-4D97-AF65-F5344CB8AC3E}">
        <p14:creationId xmlns:p14="http://schemas.microsoft.com/office/powerpoint/2010/main" val="97558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23/11/2023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585" algn="l" rtl="0" eaLnBrk="0" fontAlgn="base" hangingPunct="0">
      <a:spcBef>
        <a:spcPct val="30000"/>
      </a:spcBef>
      <a:spcAft>
        <a:spcPct val="0"/>
      </a:spcAft>
      <a:defRPr sz="1600" kern="1200">
        <a:solidFill>
          <a:schemeClr val="tx1"/>
        </a:solidFill>
        <a:latin typeface="+mn-lt"/>
        <a:ea typeface="+mn-ea"/>
        <a:cs typeface="+mn-cs"/>
      </a:defRPr>
    </a:lvl2pPr>
    <a:lvl3pPr marL="1219170" algn="l" rtl="0" eaLnBrk="0" fontAlgn="base" hangingPunct="0">
      <a:spcBef>
        <a:spcPct val="30000"/>
      </a:spcBef>
      <a:spcAft>
        <a:spcPct val="0"/>
      </a:spcAft>
      <a:defRPr sz="1600" kern="1200">
        <a:solidFill>
          <a:schemeClr val="tx1"/>
        </a:solidFill>
        <a:latin typeface="+mn-lt"/>
        <a:ea typeface="+mn-ea"/>
        <a:cs typeface="+mn-cs"/>
      </a:defRPr>
    </a:lvl3pPr>
    <a:lvl4pPr marL="1828754" algn="l" rtl="0" eaLnBrk="0" fontAlgn="base" hangingPunct="0">
      <a:spcBef>
        <a:spcPct val="30000"/>
      </a:spcBef>
      <a:spcAft>
        <a:spcPct val="0"/>
      </a:spcAft>
      <a:defRPr sz="1600" kern="1200">
        <a:solidFill>
          <a:schemeClr val="tx1"/>
        </a:solidFill>
        <a:latin typeface="+mn-lt"/>
        <a:ea typeface="+mn-ea"/>
        <a:cs typeface="+mn-cs"/>
      </a:defRPr>
    </a:lvl4pPr>
    <a:lvl5pPr marL="2438339"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a:p>
        </p:txBody>
      </p:sp>
    </p:spTree>
    <p:extLst>
      <p:ext uri="{BB962C8B-B14F-4D97-AF65-F5344CB8AC3E}">
        <p14:creationId xmlns:p14="http://schemas.microsoft.com/office/powerpoint/2010/main" val="354934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2117061"/>
            <a:ext cx="9071700" cy="1575127"/>
          </a:xfrm>
        </p:spPr>
        <p:txBody>
          <a:bodyPr anchor="b">
            <a:noAutofit/>
          </a:bodyPr>
          <a:lstStyle>
            <a:lvl1pPr>
              <a:defRPr sz="4267"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19999" y="3740269"/>
            <a:ext cx="6442800" cy="1295401"/>
          </a:xfrm>
          <a:prstGeom prst="rect">
            <a:avLst/>
          </a:prstGeom>
        </p:spPr>
        <p:txBody>
          <a:bodyPr>
            <a:noAutofit/>
          </a:bodyPr>
          <a:lstStyle>
            <a:lvl1pPr marL="0" indent="0" algn="l">
              <a:buNone/>
              <a:defRPr sz="2933" b="0"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1"/>
            <a:ext cx="8325095" cy="1349375"/>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552962"/>
            <a:ext cx="10991851" cy="4374014"/>
          </a:xfrm>
          <a:prstGeom prst="rect">
            <a:avLst/>
          </a:prstGeom>
        </p:spPr>
        <p:txBody>
          <a:bodyPr/>
          <a:lstStyle>
            <a:lvl1pPr marL="0" indent="0">
              <a:lnSpc>
                <a:spcPct val="110000"/>
              </a:lnSpc>
              <a:defRPr sz="2800" baseline="0">
                <a:solidFill>
                  <a:schemeClr val="tx1"/>
                </a:solidFill>
              </a:defRPr>
            </a:lvl1pPr>
            <a:lvl2pPr marL="0" indent="0">
              <a:lnSpc>
                <a:spcPct val="110000"/>
              </a:lnSpc>
              <a:defRPr sz="2400"/>
            </a:lvl2pPr>
            <a:lvl3pPr marL="335992" indent="-335992">
              <a:lnSpc>
                <a:spcPct val="110000"/>
              </a:lnSpc>
              <a:defRPr sz="2000"/>
            </a:lvl3pPr>
            <a:lvl4pPr marL="671983" indent="-335992">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mess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EFEAB4-6984-4E14-8067-DBADB6A127CF}"/>
              </a:ext>
            </a:extLst>
          </p:cNvPr>
          <p:cNvSpPr/>
          <p:nvPr userDrawn="1"/>
        </p:nvSpPr>
        <p:spPr>
          <a:xfrm>
            <a:off x="10210800" y="5934635"/>
            <a:ext cx="1712259" cy="708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effectLst/>
            </a:endParaRPr>
          </a:p>
        </p:txBody>
      </p:sp>
      <p:sp>
        <p:nvSpPr>
          <p:cNvPr id="6" name="Date Placeholder 5">
            <a:extLst>
              <a:ext uri="{FF2B5EF4-FFF2-40B4-BE49-F238E27FC236}">
                <a16:creationId xmlns:a16="http://schemas.microsoft.com/office/drawing/2014/main" id="{C97A140A-5F1B-4A0A-A483-8650957C6D5D}"/>
              </a:ext>
            </a:extLst>
          </p:cNvPr>
          <p:cNvSpPr>
            <a:spLocks noGrp="1"/>
          </p:cNvSpPr>
          <p:nvPr>
            <p:ph type="dt" sz="half" idx="10"/>
          </p:nvPr>
        </p:nvSpPr>
        <p:spPr/>
        <p:txBody>
          <a:bodyPr/>
          <a:lstStyle/>
          <a:p>
            <a:pPr>
              <a:defRPr/>
            </a:pPr>
            <a:endParaRPr lang="en-AU"/>
          </a:p>
        </p:txBody>
      </p:sp>
      <p:sp>
        <p:nvSpPr>
          <p:cNvPr id="7" name="Footer Placeholder 6">
            <a:extLst>
              <a:ext uri="{FF2B5EF4-FFF2-40B4-BE49-F238E27FC236}">
                <a16:creationId xmlns:a16="http://schemas.microsoft.com/office/drawing/2014/main" id="{F2EE504F-973A-4DF5-A33F-18ECA6DB741D}"/>
              </a:ext>
            </a:extLst>
          </p:cNvPr>
          <p:cNvSpPr>
            <a:spLocks noGrp="1"/>
          </p:cNvSpPr>
          <p:nvPr>
            <p:ph type="ftr" sz="quarter" idx="11"/>
          </p:nvPr>
        </p:nvSpPr>
        <p:spPr/>
        <p:txBody>
          <a:bodyPr/>
          <a:lstStyle/>
          <a:p>
            <a:pPr>
              <a:defRPr/>
            </a:pPr>
            <a:endParaRPr lang="en-AU"/>
          </a:p>
        </p:txBody>
      </p:sp>
      <p:sp>
        <p:nvSpPr>
          <p:cNvPr id="8" name="Slide Number Placeholder 7">
            <a:extLst>
              <a:ext uri="{FF2B5EF4-FFF2-40B4-BE49-F238E27FC236}">
                <a16:creationId xmlns:a16="http://schemas.microsoft.com/office/drawing/2014/main" id="{F7196A3C-002E-4D86-932F-2DCE98C8F593}"/>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9" name="Title 8">
            <a:extLst>
              <a:ext uri="{FF2B5EF4-FFF2-40B4-BE49-F238E27FC236}">
                <a16:creationId xmlns:a16="http://schemas.microsoft.com/office/drawing/2014/main" id="{1A741ACC-B8EE-4EBA-B16D-7437A7E2C05A}"/>
              </a:ext>
            </a:extLst>
          </p:cNvPr>
          <p:cNvSpPr>
            <a:spLocks noGrp="1"/>
          </p:cNvSpPr>
          <p:nvPr>
            <p:ph type="title"/>
          </p:nvPr>
        </p:nvSpPr>
        <p:spPr/>
        <p:txBody>
          <a:bodyPr/>
          <a:lstStyle/>
          <a:p>
            <a:r>
              <a:rPr lang="en-US"/>
              <a:t>Click to edit Master title style</a:t>
            </a:r>
            <a:endParaRPr lang="en-AU"/>
          </a:p>
        </p:txBody>
      </p:sp>
      <p:sp>
        <p:nvSpPr>
          <p:cNvPr id="11" name="Content Placeholder 2">
            <a:extLst>
              <a:ext uri="{FF2B5EF4-FFF2-40B4-BE49-F238E27FC236}">
                <a16:creationId xmlns:a16="http://schemas.microsoft.com/office/drawing/2014/main" id="{D63EB176-805C-4E77-A52E-18857D1E00AC}"/>
              </a:ext>
            </a:extLst>
          </p:cNvPr>
          <p:cNvSpPr>
            <a:spLocks noGrp="1"/>
          </p:cNvSpPr>
          <p:nvPr>
            <p:ph idx="1"/>
          </p:nvPr>
        </p:nvSpPr>
        <p:spPr>
          <a:xfrm>
            <a:off x="719667" y="1552962"/>
            <a:ext cx="10991851" cy="4708884"/>
          </a:xfrm>
          <a:prstGeom prst="rect">
            <a:avLst/>
          </a:prstGeom>
        </p:spPr>
        <p:txBody>
          <a:bodyPr/>
          <a:lstStyle>
            <a:lvl1pPr marL="0" indent="0">
              <a:lnSpc>
                <a:spcPct val="110000"/>
              </a:lnSpc>
              <a:defRPr sz="2800" baseline="0">
                <a:solidFill>
                  <a:schemeClr val="tx1"/>
                </a:solidFill>
              </a:defRPr>
            </a:lvl1pPr>
            <a:lvl2pPr marL="0" indent="0">
              <a:lnSpc>
                <a:spcPct val="110000"/>
              </a:lnSpc>
              <a:defRPr sz="2400"/>
            </a:lvl2pPr>
            <a:lvl3pPr marL="335992" indent="-335992">
              <a:lnSpc>
                <a:spcPct val="110000"/>
              </a:lnSpc>
              <a:defRPr sz="2000"/>
            </a:lvl3pPr>
            <a:lvl4pPr marL="671983" indent="-335992">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35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banner">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98E6A2-50F6-4724-8667-EDDB0AC2681B}"/>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74CB639F-0E46-4E1F-8A87-22BF78825073}"/>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0487D6F7-9565-47D8-B48D-60442A34E8DB}"/>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pic>
        <p:nvPicPr>
          <p:cNvPr id="7" name="Picture 6">
            <a:extLst>
              <a:ext uri="{FF2B5EF4-FFF2-40B4-BE49-F238E27FC236}">
                <a16:creationId xmlns:a16="http://schemas.microsoft.com/office/drawing/2014/main" id="{D157129D-0F9A-4ECB-9B94-B69AE3A78325}"/>
              </a:ext>
            </a:extLst>
          </p:cNvPr>
          <p:cNvPicPr>
            <a:picLocks noChangeAspect="1"/>
          </p:cNvPicPr>
          <p:nvPr userDrawn="1"/>
        </p:nvPicPr>
        <p:blipFill rotWithShape="1">
          <a:blip r:embed="rId2"/>
          <a:srcRect r="-100" b="87394"/>
          <a:stretch/>
        </p:blipFill>
        <p:spPr>
          <a:xfrm>
            <a:off x="0" y="1"/>
            <a:ext cx="12200313" cy="864524"/>
          </a:xfrm>
          <a:prstGeom prst="rect">
            <a:avLst/>
          </a:prstGeom>
        </p:spPr>
      </p:pic>
      <p:sp>
        <p:nvSpPr>
          <p:cNvPr id="2" name="Title 1">
            <a:extLst>
              <a:ext uri="{FF2B5EF4-FFF2-40B4-BE49-F238E27FC236}">
                <a16:creationId xmlns:a16="http://schemas.microsoft.com/office/drawing/2014/main" id="{B81E54B8-04EF-4DE6-970C-6858C62ABDC1}"/>
              </a:ext>
            </a:extLst>
          </p:cNvPr>
          <p:cNvSpPr>
            <a:spLocks noGrp="1"/>
          </p:cNvSpPr>
          <p:nvPr>
            <p:ph type="title"/>
          </p:nvPr>
        </p:nvSpPr>
        <p:spPr>
          <a:xfrm>
            <a:off x="719670" y="2"/>
            <a:ext cx="8296741" cy="864524"/>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3E2A956D-453D-431A-847A-A80FDD6CC937}"/>
              </a:ext>
            </a:extLst>
          </p:cNvPr>
          <p:cNvSpPr>
            <a:spLocks noGrp="1"/>
          </p:cNvSpPr>
          <p:nvPr>
            <p:ph idx="1"/>
          </p:nvPr>
        </p:nvSpPr>
        <p:spPr>
          <a:xfrm>
            <a:off x="719667" y="1087446"/>
            <a:ext cx="10991851" cy="5177551"/>
          </a:xfrm>
          <a:prstGeom prst="rect">
            <a:avLst/>
          </a:prstGeom>
        </p:spPr>
        <p:txBody>
          <a:bodyPr/>
          <a:lstStyle>
            <a:lvl1pPr marL="0" indent="0">
              <a:lnSpc>
                <a:spcPct val="110000"/>
              </a:lnSpc>
              <a:defRPr sz="2800" baseline="0">
                <a:solidFill>
                  <a:schemeClr val="tx1"/>
                </a:solidFill>
              </a:defRPr>
            </a:lvl1pPr>
            <a:lvl2pPr marL="0" indent="0">
              <a:lnSpc>
                <a:spcPct val="110000"/>
              </a:lnSpc>
              <a:defRPr sz="2400"/>
            </a:lvl2pPr>
            <a:lvl3pPr marL="335992" indent="-335992">
              <a:lnSpc>
                <a:spcPct val="110000"/>
              </a:lnSpc>
              <a:defRPr sz="2000"/>
            </a:lvl3pPr>
            <a:lvl4pPr marL="671983" indent="-335992">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1308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201547"/>
                </a:solidFill>
              </a:defRPr>
            </a:lvl1pPr>
            <a:lvl2pPr marL="0" indent="0">
              <a:lnSpc>
                <a:spcPct val="110000"/>
              </a:lnSpc>
              <a:defRPr/>
            </a:lvl2pPr>
            <a:lvl3pPr marL="335992" indent="-335992">
              <a:lnSpc>
                <a:spcPct val="110000"/>
              </a:lnSpc>
              <a:defRPr sz="2400"/>
            </a:lvl3pPr>
            <a:lvl4pPr marL="671983" indent="-335992">
              <a:lnSpc>
                <a:spcPct val="110000"/>
              </a:lnSpc>
              <a:defRPr sz="2400"/>
            </a:lvl4pPr>
            <a:lvl5pPr>
              <a:lnSpc>
                <a:spcPct val="110000"/>
              </a:lnSpc>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
        <p:nvSpPr>
          <p:cNvPr id="7" name="Rectangle 6">
            <a:extLst>
              <a:ext uri="{FF2B5EF4-FFF2-40B4-BE49-F238E27FC236}">
                <a16:creationId xmlns:a16="http://schemas.microsoft.com/office/drawing/2014/main" id="{A9ECCD5E-DD6E-4446-95B3-B13897E96247}"/>
              </a:ext>
            </a:extLst>
          </p:cNvPr>
          <p:cNvSpPr/>
          <p:nvPr userDrawn="1"/>
        </p:nvSpPr>
        <p:spPr>
          <a:xfrm>
            <a:off x="12348806" y="349707"/>
            <a:ext cx="622300" cy="622300"/>
          </a:xfrm>
          <a:prstGeom prst="rect">
            <a:avLst/>
          </a:prstGeom>
          <a:solidFill>
            <a:srgbClr val="F35325"/>
          </a:solidFill>
          <a:ln>
            <a:solidFill>
              <a:srgbClr val="E352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133DC9E-EC3B-436E-A8BD-27796E00A377}"/>
              </a:ext>
            </a:extLst>
          </p:cNvPr>
          <p:cNvSpPr/>
          <p:nvPr userDrawn="1"/>
        </p:nvSpPr>
        <p:spPr>
          <a:xfrm>
            <a:off x="12348806" y="1093931"/>
            <a:ext cx="622300" cy="622300"/>
          </a:xfrm>
          <a:prstGeom prst="rect">
            <a:avLst/>
          </a:prstGeom>
          <a:solidFill>
            <a:srgbClr val="81BC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E2C358C9-FC66-4887-88B3-23D6DBE29B7B}"/>
              </a:ext>
            </a:extLst>
          </p:cNvPr>
          <p:cNvSpPr/>
          <p:nvPr userDrawn="1"/>
        </p:nvSpPr>
        <p:spPr>
          <a:xfrm>
            <a:off x="12362979" y="4815051"/>
            <a:ext cx="593952" cy="622300"/>
          </a:xfrm>
          <a:prstGeom prst="rect">
            <a:avLst/>
          </a:prstGeom>
          <a:solidFill>
            <a:srgbClr val="211649"/>
          </a:solidFill>
          <a:ln>
            <a:solidFill>
              <a:srgbClr val="2116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9597954-1794-4872-B30A-28ED75F10F24}"/>
              </a:ext>
            </a:extLst>
          </p:cNvPr>
          <p:cNvSpPr txBox="1"/>
          <p:nvPr userDrawn="1"/>
        </p:nvSpPr>
        <p:spPr>
          <a:xfrm rot="19982806">
            <a:off x="12167044" y="289690"/>
            <a:ext cx="2082800" cy="523220"/>
          </a:xfrm>
          <a:prstGeom prst="rect">
            <a:avLst/>
          </a:prstGeom>
          <a:noFill/>
        </p:spPr>
        <p:txBody>
          <a:bodyPr wrap="square" rtlCol="0">
            <a:spAutoFit/>
          </a:bodyPr>
          <a:lstStyle/>
          <a:p>
            <a:pPr algn="ctr"/>
            <a:r>
              <a:rPr lang="en-AU" sz="1400">
                <a:latin typeface="+mn-lt"/>
              </a:rPr>
              <a:t>MS Orange</a:t>
            </a:r>
          </a:p>
          <a:p>
            <a:pPr algn="ctr"/>
            <a:r>
              <a:rPr lang="en-AU" sz="1400">
                <a:latin typeface="+mn-lt"/>
              </a:rPr>
              <a:t>#F35325</a:t>
            </a:r>
          </a:p>
        </p:txBody>
      </p:sp>
      <p:sp>
        <p:nvSpPr>
          <p:cNvPr id="11" name="Rectangle 10">
            <a:extLst>
              <a:ext uri="{FF2B5EF4-FFF2-40B4-BE49-F238E27FC236}">
                <a16:creationId xmlns:a16="http://schemas.microsoft.com/office/drawing/2014/main" id="{3F4C4F1C-EDF0-4C72-A0B2-604653254ACA}"/>
              </a:ext>
            </a:extLst>
          </p:cNvPr>
          <p:cNvSpPr/>
          <p:nvPr userDrawn="1"/>
        </p:nvSpPr>
        <p:spPr>
          <a:xfrm>
            <a:off x="12348806" y="3326603"/>
            <a:ext cx="622300" cy="622300"/>
          </a:xfrm>
          <a:prstGeom prst="rect">
            <a:avLst/>
          </a:prstGeom>
          <a:solidFill>
            <a:srgbClr val="C533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9EE11E5-B377-460F-93A4-D149C9D7AC0E}"/>
              </a:ext>
            </a:extLst>
          </p:cNvPr>
          <p:cNvSpPr/>
          <p:nvPr userDrawn="1"/>
        </p:nvSpPr>
        <p:spPr>
          <a:xfrm>
            <a:off x="12348806" y="4070827"/>
            <a:ext cx="622300" cy="622300"/>
          </a:xfrm>
          <a:prstGeom prst="rect">
            <a:avLst/>
          </a:prstGeom>
          <a:solidFill>
            <a:srgbClr val="4C7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3ADDA99D-D66C-4C52-A184-6D247D615622}"/>
              </a:ext>
            </a:extLst>
          </p:cNvPr>
          <p:cNvSpPr/>
          <p:nvPr userDrawn="1"/>
        </p:nvSpPr>
        <p:spPr>
          <a:xfrm>
            <a:off x="12348806" y="2582379"/>
            <a:ext cx="622300" cy="622300"/>
          </a:xfrm>
          <a:prstGeom prst="rect">
            <a:avLst/>
          </a:prstGeom>
          <a:solidFill>
            <a:srgbClr val="FFBA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629E24E-C590-4DEB-BC69-FB4F6AF77A93}"/>
              </a:ext>
            </a:extLst>
          </p:cNvPr>
          <p:cNvSpPr/>
          <p:nvPr userDrawn="1"/>
        </p:nvSpPr>
        <p:spPr>
          <a:xfrm>
            <a:off x="12348806" y="1838155"/>
            <a:ext cx="622300" cy="622300"/>
          </a:xfrm>
          <a:prstGeom prst="rect">
            <a:avLst/>
          </a:prstGeom>
          <a:solidFill>
            <a:srgbClr val="05A6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B41A234-2F04-4C20-AD31-EBFAB061252E}"/>
              </a:ext>
            </a:extLst>
          </p:cNvPr>
          <p:cNvSpPr/>
          <p:nvPr userDrawn="1"/>
        </p:nvSpPr>
        <p:spPr>
          <a:xfrm>
            <a:off x="12348806" y="5559273"/>
            <a:ext cx="622300" cy="6223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390E95D-AEE9-44E2-B515-3A12A4E568FC}"/>
              </a:ext>
            </a:extLst>
          </p:cNvPr>
          <p:cNvSpPr txBox="1"/>
          <p:nvPr userDrawn="1"/>
        </p:nvSpPr>
        <p:spPr>
          <a:xfrm rot="19982806">
            <a:off x="12167044" y="1017774"/>
            <a:ext cx="2082800" cy="523220"/>
          </a:xfrm>
          <a:prstGeom prst="rect">
            <a:avLst/>
          </a:prstGeom>
          <a:noFill/>
        </p:spPr>
        <p:txBody>
          <a:bodyPr wrap="square" rtlCol="0">
            <a:spAutoFit/>
          </a:bodyPr>
          <a:lstStyle/>
          <a:p>
            <a:pPr algn="ctr"/>
            <a:r>
              <a:rPr lang="en-AU" sz="1400">
                <a:latin typeface="+mn-lt"/>
              </a:rPr>
              <a:t>MS Green</a:t>
            </a:r>
          </a:p>
          <a:p>
            <a:pPr algn="ctr"/>
            <a:r>
              <a:rPr lang="en-AU" sz="1400">
                <a:latin typeface="+mn-lt"/>
              </a:rPr>
              <a:t>#81BC06</a:t>
            </a:r>
          </a:p>
        </p:txBody>
      </p:sp>
      <p:sp>
        <p:nvSpPr>
          <p:cNvPr id="17" name="TextBox 16">
            <a:extLst>
              <a:ext uri="{FF2B5EF4-FFF2-40B4-BE49-F238E27FC236}">
                <a16:creationId xmlns:a16="http://schemas.microsoft.com/office/drawing/2014/main" id="{0B3CC72B-995D-4A2D-BD42-CD6E4BA4F39C}"/>
              </a:ext>
            </a:extLst>
          </p:cNvPr>
          <p:cNvSpPr txBox="1"/>
          <p:nvPr userDrawn="1"/>
        </p:nvSpPr>
        <p:spPr>
          <a:xfrm rot="19982806">
            <a:off x="12167045" y="1640075"/>
            <a:ext cx="2082800" cy="523220"/>
          </a:xfrm>
          <a:prstGeom prst="rect">
            <a:avLst/>
          </a:prstGeom>
          <a:noFill/>
        </p:spPr>
        <p:txBody>
          <a:bodyPr wrap="square" rtlCol="0">
            <a:spAutoFit/>
          </a:bodyPr>
          <a:lstStyle/>
          <a:p>
            <a:pPr algn="ctr"/>
            <a:r>
              <a:rPr lang="en-AU" sz="1400">
                <a:latin typeface="+mn-lt"/>
              </a:rPr>
              <a:t>MS Blue</a:t>
            </a:r>
          </a:p>
          <a:p>
            <a:pPr algn="ctr"/>
            <a:r>
              <a:rPr lang="en-AU" sz="1400">
                <a:latin typeface="+mn-lt"/>
              </a:rPr>
              <a:t>#05A6F0</a:t>
            </a:r>
          </a:p>
        </p:txBody>
      </p:sp>
      <p:sp>
        <p:nvSpPr>
          <p:cNvPr id="18" name="TextBox 17">
            <a:extLst>
              <a:ext uri="{FF2B5EF4-FFF2-40B4-BE49-F238E27FC236}">
                <a16:creationId xmlns:a16="http://schemas.microsoft.com/office/drawing/2014/main" id="{0A055260-9923-49CC-8C4E-ACA09F2B7CD3}"/>
              </a:ext>
            </a:extLst>
          </p:cNvPr>
          <p:cNvSpPr txBox="1"/>
          <p:nvPr userDrawn="1"/>
        </p:nvSpPr>
        <p:spPr>
          <a:xfrm rot="19982806">
            <a:off x="12167045" y="2362614"/>
            <a:ext cx="2082800" cy="523220"/>
          </a:xfrm>
          <a:prstGeom prst="rect">
            <a:avLst/>
          </a:prstGeom>
          <a:noFill/>
        </p:spPr>
        <p:txBody>
          <a:bodyPr wrap="square" rtlCol="0">
            <a:spAutoFit/>
          </a:bodyPr>
          <a:lstStyle/>
          <a:p>
            <a:pPr algn="ctr"/>
            <a:r>
              <a:rPr lang="en-AU" sz="1400">
                <a:latin typeface="+mn-lt"/>
              </a:rPr>
              <a:t>MS Yellow</a:t>
            </a:r>
          </a:p>
          <a:p>
            <a:pPr algn="ctr"/>
            <a:r>
              <a:rPr lang="en-AU" sz="1400">
                <a:latin typeface="+mn-lt"/>
              </a:rPr>
              <a:t>#FFBA08</a:t>
            </a:r>
          </a:p>
        </p:txBody>
      </p:sp>
      <p:sp>
        <p:nvSpPr>
          <p:cNvPr id="19" name="TextBox 18">
            <a:extLst>
              <a:ext uri="{FF2B5EF4-FFF2-40B4-BE49-F238E27FC236}">
                <a16:creationId xmlns:a16="http://schemas.microsoft.com/office/drawing/2014/main" id="{00387B4D-8436-4921-AA30-8E715006356A}"/>
              </a:ext>
            </a:extLst>
          </p:cNvPr>
          <p:cNvSpPr txBox="1"/>
          <p:nvPr userDrawn="1"/>
        </p:nvSpPr>
        <p:spPr>
          <a:xfrm rot="19982806">
            <a:off x="12167045" y="3048851"/>
            <a:ext cx="2082800" cy="523220"/>
          </a:xfrm>
          <a:prstGeom prst="rect">
            <a:avLst/>
          </a:prstGeom>
          <a:noFill/>
        </p:spPr>
        <p:txBody>
          <a:bodyPr wrap="square" rtlCol="0">
            <a:spAutoFit/>
          </a:bodyPr>
          <a:lstStyle/>
          <a:p>
            <a:pPr algn="ctr"/>
            <a:r>
              <a:rPr lang="en-AU" sz="1400">
                <a:latin typeface="+mn-lt"/>
              </a:rPr>
              <a:t>MS Orange</a:t>
            </a:r>
          </a:p>
          <a:p>
            <a:pPr algn="ctr"/>
            <a:r>
              <a:rPr lang="en-AU" sz="1400">
                <a:latin typeface="+mn-lt"/>
              </a:rPr>
              <a:t>#C5330B</a:t>
            </a:r>
          </a:p>
        </p:txBody>
      </p:sp>
      <p:sp>
        <p:nvSpPr>
          <p:cNvPr id="20" name="TextBox 19">
            <a:extLst>
              <a:ext uri="{FF2B5EF4-FFF2-40B4-BE49-F238E27FC236}">
                <a16:creationId xmlns:a16="http://schemas.microsoft.com/office/drawing/2014/main" id="{F99DC9AF-49E1-458F-B9F1-19A2E1E57AC1}"/>
              </a:ext>
            </a:extLst>
          </p:cNvPr>
          <p:cNvSpPr txBox="1"/>
          <p:nvPr userDrawn="1"/>
        </p:nvSpPr>
        <p:spPr>
          <a:xfrm rot="19982806">
            <a:off x="12167045" y="3799003"/>
            <a:ext cx="2082800" cy="523220"/>
          </a:xfrm>
          <a:prstGeom prst="rect">
            <a:avLst/>
          </a:prstGeom>
          <a:noFill/>
        </p:spPr>
        <p:txBody>
          <a:bodyPr wrap="square" rtlCol="0">
            <a:spAutoFit/>
          </a:bodyPr>
          <a:lstStyle/>
          <a:p>
            <a:pPr algn="ctr"/>
            <a:r>
              <a:rPr lang="en-AU" sz="1400">
                <a:latin typeface="+mn-lt"/>
              </a:rPr>
              <a:t>MS Green</a:t>
            </a:r>
          </a:p>
          <a:p>
            <a:pPr algn="ctr"/>
            <a:r>
              <a:rPr lang="en-AU" sz="1400">
                <a:latin typeface="+mn-lt"/>
              </a:rPr>
              <a:t>#4C7004</a:t>
            </a:r>
          </a:p>
        </p:txBody>
      </p:sp>
      <p:sp>
        <p:nvSpPr>
          <p:cNvPr id="21" name="TextBox 20">
            <a:extLst>
              <a:ext uri="{FF2B5EF4-FFF2-40B4-BE49-F238E27FC236}">
                <a16:creationId xmlns:a16="http://schemas.microsoft.com/office/drawing/2014/main" id="{3C8CB22C-9900-4473-A417-83BCDA212B2E}"/>
              </a:ext>
            </a:extLst>
          </p:cNvPr>
          <p:cNvSpPr txBox="1"/>
          <p:nvPr userDrawn="1"/>
        </p:nvSpPr>
        <p:spPr>
          <a:xfrm rot="19982806">
            <a:off x="12167045" y="4589356"/>
            <a:ext cx="2082800" cy="523220"/>
          </a:xfrm>
          <a:prstGeom prst="rect">
            <a:avLst/>
          </a:prstGeom>
          <a:noFill/>
        </p:spPr>
        <p:txBody>
          <a:bodyPr wrap="square" rtlCol="0">
            <a:spAutoFit/>
          </a:bodyPr>
          <a:lstStyle/>
          <a:p>
            <a:pPr algn="ctr"/>
            <a:r>
              <a:rPr lang="en-AU" sz="1400">
                <a:latin typeface="+mn-lt"/>
              </a:rPr>
              <a:t>DH Navy</a:t>
            </a:r>
          </a:p>
          <a:p>
            <a:pPr algn="ctr"/>
            <a:r>
              <a:rPr lang="en-AU" sz="1400">
                <a:latin typeface="+mn-lt"/>
              </a:rPr>
              <a:t>#211649</a:t>
            </a:r>
          </a:p>
        </p:txBody>
      </p:sp>
      <p:sp>
        <p:nvSpPr>
          <p:cNvPr id="22" name="TextBox 21">
            <a:extLst>
              <a:ext uri="{FF2B5EF4-FFF2-40B4-BE49-F238E27FC236}">
                <a16:creationId xmlns:a16="http://schemas.microsoft.com/office/drawing/2014/main" id="{FA70A553-A8F8-4747-A4E4-7097996A8CF4}"/>
              </a:ext>
            </a:extLst>
          </p:cNvPr>
          <p:cNvSpPr txBox="1"/>
          <p:nvPr userDrawn="1"/>
        </p:nvSpPr>
        <p:spPr>
          <a:xfrm rot="19982806">
            <a:off x="12167045" y="5369496"/>
            <a:ext cx="2082800" cy="523220"/>
          </a:xfrm>
          <a:prstGeom prst="rect">
            <a:avLst/>
          </a:prstGeom>
          <a:noFill/>
        </p:spPr>
        <p:txBody>
          <a:bodyPr wrap="square" rtlCol="0">
            <a:spAutoFit/>
          </a:bodyPr>
          <a:lstStyle/>
          <a:p>
            <a:pPr algn="ctr"/>
            <a:r>
              <a:rPr lang="en-AU" sz="1400">
                <a:latin typeface="+mn-lt"/>
              </a:rPr>
              <a:t>MS Grey</a:t>
            </a:r>
          </a:p>
          <a:p>
            <a:pPr algn="ctr"/>
            <a:r>
              <a:rPr lang="en-AU" sz="1400">
                <a:latin typeface="+mn-lt"/>
              </a:rPr>
              <a:t>#666666</a:t>
            </a:r>
          </a:p>
        </p:txBody>
      </p:sp>
      <p:sp>
        <p:nvSpPr>
          <p:cNvPr id="23" name="Title Placeholder 1">
            <a:extLst>
              <a:ext uri="{FF2B5EF4-FFF2-40B4-BE49-F238E27FC236}">
                <a16:creationId xmlns:a16="http://schemas.microsoft.com/office/drawing/2014/main" id="{15BB68A6-A9D3-4F43-AD21-6C2C470DD9BD}"/>
              </a:ext>
            </a:extLst>
          </p:cNvPr>
          <p:cNvSpPr>
            <a:spLocks noGrp="1"/>
          </p:cNvSpPr>
          <p:nvPr>
            <p:ph type="title"/>
          </p:nvPr>
        </p:nvSpPr>
        <p:spPr bwMode="auto">
          <a:xfrm>
            <a:off x="719669" y="269875"/>
            <a:ext cx="9599084"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endParaRPr lang="en-US" altLang="en-US"/>
          </a:p>
        </p:txBody>
      </p:sp>
    </p:spTree>
    <p:extLst>
      <p:ext uri="{BB962C8B-B14F-4D97-AF65-F5344CB8AC3E}">
        <p14:creationId xmlns:p14="http://schemas.microsoft.com/office/powerpoint/2010/main" val="762941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70" y="1"/>
            <a:ext cx="8296741" cy="134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528302"/>
            <a:ext cx="10991851" cy="465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020D1A80-5AC4-4FA5-A9BF-C49D96307A32}"/>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Lst>
  <p:hf sldNum="0" hdr="0" ftr="0" dt="0"/>
  <p:txStyles>
    <p:titleStyle>
      <a:lvl1pPr algn="l" defTabSz="609585" rtl="0" eaLnBrk="1" fontAlgn="base" hangingPunct="1">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800" b="1" kern="1200">
          <a:solidFill>
            <a:schemeClr val="tx1"/>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s://support.microsoft.com/en-us/office/create-an-alert-to-get-notified-when-a-file-or-folder-changes-in-sharepoint-e5a79e7b-a146-46da-a9ef-d65409ba8918?ui=en-us&amp;rs=en-us&amp;ad=u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hyperlink" Target="mailto:louise.majkut@dffh.vic.gov.au" TargetMode="External"/><Relationship Id="rId2" Type="http://schemas.openxmlformats.org/officeDocument/2006/relationships/hyperlink" Target="https://dhhsvicgovau.sharepoint.com/sites/SDE4-FRCYPRC/" TargetMode="External"/><Relationship Id="rId1" Type="http://schemas.openxmlformats.org/officeDocument/2006/relationships/slideLayout" Target="../slideLayouts/slideLayout3.xml"/><Relationship Id="rId4" Type="http://schemas.openxmlformats.org/officeDocument/2006/relationships/hyperlink" Target="mailto:monique.x.parker@dffh.vic.gov.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dhhsvicgovau.sharepoint.com/_layouts/15/sharepoin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p:txBody>
          <a:bodyPr/>
          <a:lstStyle/>
          <a:p>
            <a:r>
              <a:rPr lang="en-AU">
                <a:latin typeface="VIC SemiBold" panose="00000700000000000000" pitchFamily="2" charset="0"/>
              </a:rPr>
              <a:t>Secure Data Exchange (SDE)</a:t>
            </a:r>
            <a:br>
              <a:rPr lang="en-AU">
                <a:latin typeface="VIC SemiBold" panose="00000700000000000000" pitchFamily="2" charset="0"/>
              </a:rPr>
            </a:br>
            <a:r>
              <a:rPr lang="en-AU">
                <a:latin typeface="VIC SemiBold" panose="00000700000000000000" pitchFamily="2" charset="0"/>
              </a:rPr>
              <a:t>External User Guide</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a:latin typeface="VIC Medium" panose="00000600000000000000" pitchFamily="2" charset="0"/>
              </a:rPr>
              <a:t>For external organisations</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720001" y="4356094"/>
            <a:ext cx="3382100" cy="336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600" b="1">
                <a:solidFill>
                  <a:schemeClr val="tx1"/>
                </a:solidFill>
                <a:latin typeface="VIC" panose="00000500000000000000" pitchFamily="2" charset="0"/>
              </a:rPr>
              <a:t>OFFICIAL</a:t>
            </a:r>
            <a:r>
              <a:rPr lang="en-AU" sz="1600">
                <a:latin typeface="VIC" panose="00000500000000000000" pitchFamily="2" charset="0"/>
              </a:rPr>
              <a:t> </a:t>
            </a:r>
          </a:p>
          <a:p>
            <a:endParaRPr lang="en-GB" sz="1600">
              <a:latin typeface="VIC" panose="00000500000000000000" pitchFamily="2" charset="0"/>
            </a:endParaRPr>
          </a:p>
        </p:txBody>
      </p:sp>
    </p:spTree>
    <p:extLst>
      <p:ext uri="{BB962C8B-B14F-4D97-AF65-F5344CB8AC3E}">
        <p14:creationId xmlns:p14="http://schemas.microsoft.com/office/powerpoint/2010/main" val="239481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909AA44-C1F5-4AE3-AF00-0DC449865087}"/>
              </a:ext>
            </a:extLst>
          </p:cNvPr>
          <p:cNvPicPr>
            <a:picLocks noChangeAspect="1"/>
          </p:cNvPicPr>
          <p:nvPr/>
        </p:nvPicPr>
        <p:blipFill rotWithShape="1">
          <a:blip r:embed="rId2"/>
          <a:srcRect t="1932" r="24797" b="-1"/>
          <a:stretch/>
        </p:blipFill>
        <p:spPr>
          <a:xfrm>
            <a:off x="5937660" y="2458971"/>
            <a:ext cx="3020064" cy="1448689"/>
          </a:xfrm>
          <a:prstGeom prst="rect">
            <a:avLst/>
          </a:prstGeom>
        </p:spPr>
      </p:pic>
      <p:sp>
        <p:nvSpPr>
          <p:cNvPr id="5" name="Title 4">
            <a:extLst>
              <a:ext uri="{FF2B5EF4-FFF2-40B4-BE49-F238E27FC236}">
                <a16:creationId xmlns:a16="http://schemas.microsoft.com/office/drawing/2014/main" id="{11A0ECD7-C48D-4F96-B097-6B67E18D8104}"/>
              </a:ext>
            </a:extLst>
          </p:cNvPr>
          <p:cNvSpPr>
            <a:spLocks noGrp="1"/>
          </p:cNvSpPr>
          <p:nvPr>
            <p:ph type="title"/>
          </p:nvPr>
        </p:nvSpPr>
        <p:spPr>
          <a:noFill/>
          <a:ln>
            <a:noFill/>
          </a:ln>
        </p:spPr>
        <p:txBody>
          <a:bodyPr vert="horz" wrap="square" lIns="0" tIns="0" rIns="0" bIns="0" numCol="1" anchor="ctr" anchorCtr="0" compatLnSpc="1">
            <a:prstTxWarp prst="textNoShape">
              <a:avLst/>
            </a:prstTxWarp>
          </a:bodyPr>
          <a:lstStyle/>
          <a:p>
            <a:pPr>
              <a:lnSpc>
                <a:spcPct val="110000"/>
              </a:lnSpc>
            </a:pPr>
            <a:r>
              <a:rPr lang="en-AU" sz="3200">
                <a:latin typeface="VIC SemiBold" panose="00000700000000000000" pitchFamily="2" charset="0"/>
              </a:rPr>
              <a:t>Downloading files</a:t>
            </a:r>
          </a:p>
        </p:txBody>
      </p:sp>
      <p:sp>
        <p:nvSpPr>
          <p:cNvPr id="21" name="Content Placeholder 2">
            <a:extLst>
              <a:ext uri="{FF2B5EF4-FFF2-40B4-BE49-F238E27FC236}">
                <a16:creationId xmlns:a16="http://schemas.microsoft.com/office/drawing/2014/main" id="{45A9B0A4-5D4B-43C2-809F-7D89F32D6414}"/>
              </a:ext>
            </a:extLst>
          </p:cNvPr>
          <p:cNvSpPr>
            <a:spLocks noGrp="1"/>
          </p:cNvSpPr>
          <p:nvPr>
            <p:ph idx="1"/>
          </p:nvPr>
        </p:nvSpPr>
        <p:spPr>
          <a:xfrm>
            <a:off x="719667" y="1087446"/>
            <a:ext cx="10991851" cy="702731"/>
          </a:xfrm>
        </p:spPr>
        <p:txBody>
          <a:bodyPr/>
          <a:lstStyle/>
          <a:p>
            <a:r>
              <a:rPr lang="en-AU" sz="1600" b="0">
                <a:latin typeface="VIC" panose="00000500000000000000" pitchFamily="2" charset="0"/>
              </a:rPr>
              <a:t>Site Owners may regularly upload reports and other files to allow them to be accessed by external stakeholders. </a:t>
            </a:r>
            <a:r>
              <a:rPr lang="en-US" sz="1600" b="0">
                <a:latin typeface="VIC" panose="00000500000000000000" pitchFamily="2" charset="0"/>
              </a:rPr>
              <a:t>These files will be accessible for you to download from the SDE site. </a:t>
            </a:r>
            <a:endParaRPr lang="en-AU" sz="1600" b="0">
              <a:latin typeface="VIC" panose="00000500000000000000" pitchFamily="2" charset="0"/>
            </a:endParaRPr>
          </a:p>
        </p:txBody>
      </p:sp>
      <p:sp>
        <p:nvSpPr>
          <p:cNvPr id="20" name="TextBox 19">
            <a:extLst>
              <a:ext uri="{FF2B5EF4-FFF2-40B4-BE49-F238E27FC236}">
                <a16:creationId xmlns:a16="http://schemas.microsoft.com/office/drawing/2014/main" id="{4BC474FE-07FB-412A-B294-D71DE2E698C7}"/>
              </a:ext>
            </a:extLst>
          </p:cNvPr>
          <p:cNvSpPr txBox="1"/>
          <p:nvPr/>
        </p:nvSpPr>
        <p:spPr>
          <a:xfrm>
            <a:off x="6735890" y="5852476"/>
            <a:ext cx="4443668" cy="615938"/>
          </a:xfrm>
          <a:prstGeom prst="rect">
            <a:avLst/>
          </a:prstGeom>
          <a:noFill/>
          <a:ln>
            <a:noFill/>
          </a:ln>
        </p:spPr>
        <p:txBody>
          <a:bodyPr wrap="square">
            <a:spAutoFit/>
          </a:bodyPr>
          <a:lstStyle/>
          <a:p>
            <a:pPr>
              <a:spcBef>
                <a:spcPts val="300"/>
              </a:spcBef>
              <a:defRPr/>
            </a:pPr>
            <a:r>
              <a:rPr lang="en-US" sz="1051" b="1">
                <a:solidFill>
                  <a:schemeClr val="bg1"/>
                </a:solidFill>
                <a:latin typeface="Segoe UI" panose="020B0502040204020203" pitchFamily="34" charset="0"/>
                <a:ea typeface="Segoe UI" panose="020B0502040204020203" pitchFamily="34" charset="0"/>
                <a:cs typeface="Segoe UI" panose="020B0502040204020203" pitchFamily="34" charset="0"/>
              </a:rPr>
              <a:t>Handy tip: </a:t>
            </a:r>
            <a:r>
              <a:rPr lang="en-US" sz="1051" i="1">
                <a:solidFill>
                  <a:schemeClr val="bg1"/>
                </a:solidFill>
                <a:latin typeface="Segoe UI" panose="020B0502040204020203" pitchFamily="34" charset="0"/>
                <a:ea typeface="BatangChe" panose="02030609000101010101" pitchFamily="49" charset="-127"/>
                <a:cs typeface="Segoe UI" panose="020B0502040204020203" pitchFamily="34" charset="0"/>
              </a:rPr>
              <a:t>If you are logged in to Office 365 then there should be no extra steps required to log in to the SharePoint page</a:t>
            </a:r>
            <a:r>
              <a:rPr lang="en-US" sz="1051" i="1">
                <a:gradFill>
                  <a:gsLst>
                    <a:gs pos="2917">
                      <a:prstClr val="black"/>
                    </a:gs>
                    <a:gs pos="30000">
                      <a:prstClr val="black"/>
                    </a:gs>
                  </a:gsLst>
                  <a:lin ang="5400000" scaled="0"/>
                </a:gradFill>
                <a:latin typeface="Segoe UI" panose="020B0502040204020203" pitchFamily="34" charset="0"/>
                <a:ea typeface="BatangChe" panose="02030609000101010101" pitchFamily="49" charset="-127"/>
                <a:cs typeface="Segoe UI" panose="020B0502040204020203" pitchFamily="34" charset="0"/>
              </a:rPr>
              <a:t>.</a:t>
            </a:r>
          </a:p>
          <a:p>
            <a:pPr>
              <a:spcBef>
                <a:spcPts val="300"/>
              </a:spcBef>
              <a:defRPr/>
            </a:pPr>
            <a:endParaRPr lang="en-US" sz="105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7E1657EA-562D-4D15-9E65-A576B1EBCB53}"/>
              </a:ext>
            </a:extLst>
          </p:cNvPr>
          <p:cNvSpPr txBox="1"/>
          <p:nvPr/>
        </p:nvSpPr>
        <p:spPr>
          <a:xfrm>
            <a:off x="659147" y="1953517"/>
            <a:ext cx="5009891" cy="2769220"/>
          </a:xfrm>
          <a:prstGeom prst="rect">
            <a:avLst/>
          </a:prstGeom>
          <a:noFill/>
          <a:ln>
            <a:noFill/>
          </a:ln>
        </p:spPr>
        <p:txBody>
          <a:bodyPr wrap="square">
            <a:spAutoFit/>
          </a:bodyPr>
          <a:lstStyle/>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Open the Secure Data Exchange (SDE) site</a:t>
            </a:r>
          </a:p>
          <a:p>
            <a:pPr marL="228594" indent="-228594">
              <a:lnSpc>
                <a:spcPct val="90000"/>
              </a:lnSpc>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To download files, click on the </a:t>
            </a:r>
            <a:r>
              <a:rPr lang="en-US" sz="1400" i="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Outbound </a:t>
            </a: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tile </a:t>
            </a:r>
          </a:p>
          <a:p>
            <a:pPr marL="228594" indent="-228594">
              <a:lnSpc>
                <a:spcPct val="90000"/>
              </a:lnSpc>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Click on the folder of the relevant dataset or external organisation name</a:t>
            </a:r>
          </a:p>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Hover the mouse on the relevant file and click on the three dots to the right of the file name</a:t>
            </a:r>
          </a:p>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Scroll down and select </a:t>
            </a:r>
            <a:r>
              <a:rPr lang="en-US" sz="1400" i="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Download</a:t>
            </a:r>
            <a:endPar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endParaRPr>
          </a:p>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Save the file to your preferred location.</a:t>
            </a:r>
          </a:p>
          <a:p>
            <a:pPr marL="228594" indent="-228594" defTabSz="914377" eaLnBrk="1" fontAlgn="auto" hangingPunct="1">
              <a:lnSpc>
                <a:spcPct val="90000"/>
              </a:lnSpc>
              <a:spcBef>
                <a:spcPts val="0"/>
              </a:spcBef>
              <a:spcAft>
                <a:spcPts val="601"/>
              </a:spcAft>
              <a:buAutoNum type="arabicPeriod"/>
              <a:defRPr/>
            </a:pPr>
            <a:endPar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endParaRPr>
          </a:p>
          <a:p>
            <a:pPr defTabSz="914377" eaLnBrk="1" fontAlgn="auto" hangingPunct="1">
              <a:lnSpc>
                <a:spcPct val="90000"/>
              </a:lnSpc>
              <a:spcBef>
                <a:spcPts val="0"/>
              </a:spcBef>
              <a:spcAft>
                <a:spcPts val="601"/>
              </a:spcAft>
              <a:defRPr/>
            </a:pPr>
            <a:r>
              <a:rPr lang="en-US" sz="1400" b="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Note:</a:t>
            </a: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 All SDE content is purged 30 days after the date last modified. </a:t>
            </a:r>
          </a:p>
        </p:txBody>
      </p:sp>
      <p:pic>
        <p:nvPicPr>
          <p:cNvPr id="19" name="Picture 18">
            <a:extLst>
              <a:ext uri="{FF2B5EF4-FFF2-40B4-BE49-F238E27FC236}">
                <a16:creationId xmlns:a16="http://schemas.microsoft.com/office/drawing/2014/main" id="{2A91CF03-F7B8-4E57-93D2-A23A6479BFB3}"/>
              </a:ext>
            </a:extLst>
          </p:cNvPr>
          <p:cNvPicPr>
            <a:picLocks noChangeAspect="1"/>
          </p:cNvPicPr>
          <p:nvPr/>
        </p:nvPicPr>
        <p:blipFill>
          <a:blip r:embed="rId3"/>
          <a:stretch>
            <a:fillRect/>
          </a:stretch>
        </p:blipFill>
        <p:spPr>
          <a:xfrm>
            <a:off x="8727558" y="4320858"/>
            <a:ext cx="3451620" cy="986833"/>
          </a:xfrm>
          <a:prstGeom prst="rect">
            <a:avLst/>
          </a:prstGeom>
        </p:spPr>
      </p:pic>
      <p:pic>
        <p:nvPicPr>
          <p:cNvPr id="24" name="Picture 23">
            <a:extLst>
              <a:ext uri="{FF2B5EF4-FFF2-40B4-BE49-F238E27FC236}">
                <a16:creationId xmlns:a16="http://schemas.microsoft.com/office/drawing/2014/main" id="{350F850E-3A3D-4CE5-8DA2-9DB8AC58D28D}"/>
              </a:ext>
            </a:extLst>
          </p:cNvPr>
          <p:cNvPicPr>
            <a:picLocks noChangeAspect="1"/>
          </p:cNvPicPr>
          <p:nvPr/>
        </p:nvPicPr>
        <p:blipFill>
          <a:blip r:embed="rId4"/>
          <a:stretch>
            <a:fillRect/>
          </a:stretch>
        </p:blipFill>
        <p:spPr>
          <a:xfrm>
            <a:off x="6422907" y="4754461"/>
            <a:ext cx="4018924" cy="1969580"/>
          </a:xfrm>
          <a:prstGeom prst="rect">
            <a:avLst/>
          </a:prstGeom>
        </p:spPr>
      </p:pic>
      <p:sp>
        <p:nvSpPr>
          <p:cNvPr id="35" name="TextBox 34">
            <a:extLst>
              <a:ext uri="{FF2B5EF4-FFF2-40B4-BE49-F238E27FC236}">
                <a16:creationId xmlns:a16="http://schemas.microsoft.com/office/drawing/2014/main" id="{0D1E8BC5-BCCB-423D-A137-06CB00226D49}"/>
              </a:ext>
            </a:extLst>
          </p:cNvPr>
          <p:cNvSpPr txBox="1"/>
          <p:nvPr/>
        </p:nvSpPr>
        <p:spPr>
          <a:xfrm>
            <a:off x="7995892" y="1977639"/>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2</a:t>
            </a:r>
          </a:p>
        </p:txBody>
      </p:sp>
      <p:cxnSp>
        <p:nvCxnSpPr>
          <p:cNvPr id="36" name="Straight Arrow Connector 35">
            <a:extLst>
              <a:ext uri="{FF2B5EF4-FFF2-40B4-BE49-F238E27FC236}">
                <a16:creationId xmlns:a16="http://schemas.microsoft.com/office/drawing/2014/main" id="{C2679E8C-F630-4331-9A02-568F4810E041}"/>
              </a:ext>
            </a:extLst>
          </p:cNvPr>
          <p:cNvCxnSpPr>
            <a:cxnSpLocks/>
            <a:stCxn id="35" idx="1"/>
          </p:cNvCxnSpPr>
          <p:nvPr/>
        </p:nvCxnSpPr>
        <p:spPr>
          <a:xfrm flipH="1">
            <a:off x="7537076" y="2096903"/>
            <a:ext cx="458816" cy="4012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7" name="Picture 36">
            <a:extLst>
              <a:ext uri="{FF2B5EF4-FFF2-40B4-BE49-F238E27FC236}">
                <a16:creationId xmlns:a16="http://schemas.microsoft.com/office/drawing/2014/main" id="{643759B6-F209-4575-A1A5-CFE0B5F2CBFA}"/>
              </a:ext>
            </a:extLst>
          </p:cNvPr>
          <p:cNvPicPr>
            <a:picLocks noChangeAspect="1"/>
          </p:cNvPicPr>
          <p:nvPr/>
        </p:nvPicPr>
        <p:blipFill rotWithShape="1">
          <a:blip r:embed="rId5"/>
          <a:srcRect t="56445"/>
          <a:stretch/>
        </p:blipFill>
        <p:spPr>
          <a:xfrm>
            <a:off x="8957724" y="3110742"/>
            <a:ext cx="2968403" cy="702732"/>
          </a:xfrm>
          <a:prstGeom prst="rect">
            <a:avLst/>
          </a:prstGeom>
        </p:spPr>
      </p:pic>
      <p:sp>
        <p:nvSpPr>
          <p:cNvPr id="38" name="TextBox 37">
            <a:extLst>
              <a:ext uri="{FF2B5EF4-FFF2-40B4-BE49-F238E27FC236}">
                <a16:creationId xmlns:a16="http://schemas.microsoft.com/office/drawing/2014/main" id="{7000E617-A0D7-48B0-B5F6-9D510EFD94A7}"/>
              </a:ext>
            </a:extLst>
          </p:cNvPr>
          <p:cNvSpPr txBox="1"/>
          <p:nvPr/>
        </p:nvSpPr>
        <p:spPr>
          <a:xfrm>
            <a:off x="10972975" y="2369345"/>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3</a:t>
            </a:r>
          </a:p>
        </p:txBody>
      </p:sp>
      <p:cxnSp>
        <p:nvCxnSpPr>
          <p:cNvPr id="39" name="Straight Arrow Connector 38">
            <a:extLst>
              <a:ext uri="{FF2B5EF4-FFF2-40B4-BE49-F238E27FC236}">
                <a16:creationId xmlns:a16="http://schemas.microsoft.com/office/drawing/2014/main" id="{FCA79E8A-4D7F-4439-B0E9-4468640BA68F}"/>
              </a:ext>
            </a:extLst>
          </p:cNvPr>
          <p:cNvCxnSpPr>
            <a:cxnSpLocks/>
          </p:cNvCxnSpPr>
          <p:nvPr/>
        </p:nvCxnSpPr>
        <p:spPr>
          <a:xfrm flipH="1">
            <a:off x="10075627" y="2607872"/>
            <a:ext cx="897349" cy="7483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D52D0676-B16C-418D-ADA1-70F62817EC49}"/>
              </a:ext>
            </a:extLst>
          </p:cNvPr>
          <p:cNvSpPr txBox="1"/>
          <p:nvPr/>
        </p:nvSpPr>
        <p:spPr>
          <a:xfrm>
            <a:off x="10771537" y="5485387"/>
            <a:ext cx="259136"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5</a:t>
            </a:r>
          </a:p>
        </p:txBody>
      </p:sp>
      <p:cxnSp>
        <p:nvCxnSpPr>
          <p:cNvPr id="41" name="Straight Arrow Connector 40">
            <a:extLst>
              <a:ext uri="{FF2B5EF4-FFF2-40B4-BE49-F238E27FC236}">
                <a16:creationId xmlns:a16="http://schemas.microsoft.com/office/drawing/2014/main" id="{B0B1C2AD-ADCA-4714-8C2E-90DF1BCE78D5}"/>
              </a:ext>
            </a:extLst>
          </p:cNvPr>
          <p:cNvCxnSpPr>
            <a:cxnSpLocks/>
          </p:cNvCxnSpPr>
          <p:nvPr/>
        </p:nvCxnSpPr>
        <p:spPr>
          <a:xfrm flipH="1">
            <a:off x="10068868" y="5690781"/>
            <a:ext cx="711244" cy="6440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2ABD6194-E1C5-421B-8AAD-6BEC67AEA148}"/>
              </a:ext>
            </a:extLst>
          </p:cNvPr>
          <p:cNvCxnSpPr>
            <a:cxnSpLocks/>
          </p:cNvCxnSpPr>
          <p:nvPr/>
        </p:nvCxnSpPr>
        <p:spPr>
          <a:xfrm flipH="1">
            <a:off x="10544282" y="4240644"/>
            <a:ext cx="706471" cy="3541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3B971039-A81E-490B-AC4E-89CF30C93E40}"/>
              </a:ext>
            </a:extLst>
          </p:cNvPr>
          <p:cNvSpPr txBox="1"/>
          <p:nvPr/>
        </p:nvSpPr>
        <p:spPr>
          <a:xfrm>
            <a:off x="11250752" y="4005075"/>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219870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E0CB8F63-0B7C-464F-B26E-C8008CF37E5B}"/>
              </a:ext>
            </a:extLst>
          </p:cNvPr>
          <p:cNvSpPr>
            <a:spLocks noGrp="1"/>
          </p:cNvSpPr>
          <p:nvPr>
            <p:ph type="title"/>
          </p:nvPr>
        </p:nvSpPr>
        <p:spPr>
          <a:noFill/>
          <a:ln>
            <a:noFill/>
          </a:ln>
        </p:spPr>
        <p:txBody>
          <a:bodyPr vert="horz" wrap="square" lIns="0" tIns="0" rIns="0" bIns="0" numCol="1" anchor="ctr" anchorCtr="0" compatLnSpc="1">
            <a:prstTxWarp prst="textNoShape">
              <a:avLst/>
            </a:prstTxWarp>
          </a:bodyPr>
          <a:lstStyle/>
          <a:p>
            <a:pPr>
              <a:lnSpc>
                <a:spcPct val="110000"/>
              </a:lnSpc>
            </a:pPr>
            <a:r>
              <a:rPr lang="en-AU" sz="3200">
                <a:latin typeface="VIC SemiBold" panose="00000700000000000000" pitchFamily="2" charset="0"/>
              </a:rPr>
              <a:t>Frequently Asked Questions (FAQs)</a:t>
            </a:r>
          </a:p>
        </p:txBody>
      </p:sp>
      <p:sp>
        <p:nvSpPr>
          <p:cNvPr id="6" name="Text Placeholder 4">
            <a:extLst>
              <a:ext uri="{FF2B5EF4-FFF2-40B4-BE49-F238E27FC236}">
                <a16:creationId xmlns:a16="http://schemas.microsoft.com/office/drawing/2014/main" id="{8B00633A-628F-47A4-BDB5-33597860F98F}"/>
              </a:ext>
            </a:extLst>
          </p:cNvPr>
          <p:cNvSpPr txBox="1">
            <a:spLocks noGrp="1"/>
          </p:cNvSpPr>
          <p:nvPr>
            <p:ph idx="1"/>
          </p:nvPr>
        </p:nvSpPr>
        <p:spPr>
          <a:xfrm>
            <a:off x="719667" y="1552962"/>
            <a:ext cx="5223933" cy="4677691"/>
          </a:xfrm>
          <a:prstGeom prst="rect">
            <a:avLst/>
          </a:prstGeom>
          <a:noFill/>
          <a:ln>
            <a:noFill/>
          </a:ln>
        </p:spPr>
        <p:txBody>
          <a:bodyPr wrap="square">
            <a:spAutoFit/>
          </a:bodyPr>
          <a:lstStyle/>
          <a:p>
            <a:pPr defTabSz="914377" fontAlgn="auto">
              <a:lnSpc>
                <a:spcPct val="100000"/>
              </a:lnSpc>
              <a:spcBef>
                <a:spcPts val="300"/>
              </a:spcBef>
              <a:spcAft>
                <a:spcPts val="0"/>
              </a:spcAft>
              <a:defRPr/>
            </a:pPr>
            <a:r>
              <a:rPr lang="en-AU" sz="1400">
                <a:solidFill>
                  <a:srgbClr val="CF6628"/>
                </a:solidFill>
                <a:latin typeface="VIC" panose="00000500000000000000" pitchFamily="2" charset="0"/>
              </a:rPr>
              <a:t>What level of sensitivity can be handled by an SDE?</a:t>
            </a:r>
            <a:endParaRPr lang="en-US" sz="1400">
              <a:solidFill>
                <a:srgbClr val="CF6628"/>
              </a:solidFill>
              <a:latin typeface="VIC" panose="00000500000000000000" pitchFamily="2" charset="0"/>
            </a:endParaRPr>
          </a:p>
          <a:p>
            <a:pPr algn="l"/>
            <a:r>
              <a:rPr lang="en-AU" sz="1400" b="0">
                <a:solidFill>
                  <a:prstClr val="black"/>
                </a:solidFill>
                <a:latin typeface="VIC" panose="00000500000000000000" pitchFamily="2" charset="0"/>
                <a:cs typeface="Segoe UI" panose="020B0502040204020203" pitchFamily="34" charset="0"/>
              </a:rPr>
              <a:t>SDE3 can hold up to PROTECTED data but a Privacy assessment may be required for any new use or disclosure of personal and/or health information. Refer to your department’s Privacy pages on the intranet for more information.</a:t>
            </a:r>
            <a:endParaRPr lang="en-US" sz="1400" b="0">
              <a:solidFill>
                <a:prstClr val="black"/>
              </a:solidFill>
              <a:latin typeface="VIC" panose="00000500000000000000" pitchFamily="2" charset="0"/>
              <a:cs typeface="Segoe UI" panose="020B0502040204020203" pitchFamily="34" charset="0"/>
            </a:endParaRPr>
          </a:p>
          <a:p>
            <a:pPr defTabSz="914377" fontAlgn="auto">
              <a:lnSpc>
                <a:spcPct val="100000"/>
              </a:lnSpc>
              <a:spcBef>
                <a:spcPts val="300"/>
              </a:spcBef>
              <a:spcAft>
                <a:spcPts val="0"/>
              </a:spcAft>
              <a:defRPr/>
            </a:pPr>
            <a:r>
              <a:rPr lang="en-US" sz="1400">
                <a:solidFill>
                  <a:srgbClr val="CF6628"/>
                </a:solidFill>
                <a:latin typeface="VIC" panose="00000500000000000000" pitchFamily="2" charset="0"/>
              </a:rPr>
              <a:t>How much data can be stored in an SDE?</a:t>
            </a:r>
          </a:p>
          <a:p>
            <a:pPr>
              <a:spcBef>
                <a:spcPts val="300"/>
              </a:spcBef>
              <a:defRPr/>
            </a:pPr>
            <a:r>
              <a:rPr lang="en-AU" sz="1400" b="0">
                <a:solidFill>
                  <a:prstClr val="black"/>
                </a:solidFill>
                <a:latin typeface="VIC" panose="00000500000000000000" pitchFamily="2" charset="0"/>
                <a:cs typeface="Segoe UI" panose="020B0502040204020203" pitchFamily="34" charset="0"/>
              </a:rPr>
              <a:t>The default storage size for SharePoint sites at the department is 150 GB. As all information on an SDE is purged every 30 days this is unlikely to become a problem for SDE owners. </a:t>
            </a:r>
          </a:p>
          <a:p>
            <a:pPr>
              <a:spcBef>
                <a:spcPts val="300"/>
              </a:spcBef>
              <a:defRPr/>
            </a:pPr>
            <a:r>
              <a:rPr lang="en-AU" sz="1400" b="0">
                <a:solidFill>
                  <a:prstClr val="black"/>
                </a:solidFill>
                <a:latin typeface="VIC" panose="00000500000000000000" pitchFamily="2" charset="0"/>
                <a:cs typeface="Segoe UI" panose="020B0502040204020203" pitchFamily="34" charset="0"/>
              </a:rPr>
              <a:t>Please keep in mind that uploading files of more than 15 G is not recommended! Files larger than this are more likely to encounter issues during the upload process. ​</a:t>
            </a:r>
          </a:p>
          <a:p>
            <a:pPr defTabSz="914377" fontAlgn="auto">
              <a:lnSpc>
                <a:spcPct val="100000"/>
              </a:lnSpc>
              <a:spcBef>
                <a:spcPts val="300"/>
              </a:spcBef>
              <a:spcAft>
                <a:spcPts val="0"/>
              </a:spcAft>
              <a:defRPr/>
            </a:pPr>
            <a:r>
              <a:rPr lang="en-AU" sz="1400">
                <a:solidFill>
                  <a:srgbClr val="CF6628"/>
                </a:solidFill>
                <a:latin typeface="VIC" panose="00000500000000000000" pitchFamily="2" charset="0"/>
              </a:rPr>
              <a:t>How do new users get access to the SDE?</a:t>
            </a:r>
          </a:p>
          <a:p>
            <a:pPr defTabSz="914377" fontAlgn="auto">
              <a:lnSpc>
                <a:spcPct val="100000"/>
              </a:lnSpc>
              <a:spcBef>
                <a:spcPts val="300"/>
              </a:spcBef>
              <a:spcAft>
                <a:spcPts val="0"/>
              </a:spcAft>
              <a:defRPr/>
            </a:pPr>
            <a:r>
              <a:rPr lang="en-AU" sz="1400" b="0">
                <a:solidFill>
                  <a:prstClr val="black"/>
                </a:solidFill>
                <a:latin typeface="VIC" panose="00000500000000000000" pitchFamily="2" charset="0"/>
                <a:cs typeface="Segoe UI" panose="020B0502040204020203" pitchFamily="34" charset="0"/>
              </a:rPr>
              <a:t>Contact the SDE Site Owner (administrator) and provide the new user’s name and email address. </a:t>
            </a:r>
          </a:p>
        </p:txBody>
      </p:sp>
      <p:sp>
        <p:nvSpPr>
          <p:cNvPr id="4" name="Text Placeholder 4">
            <a:extLst>
              <a:ext uri="{FF2B5EF4-FFF2-40B4-BE49-F238E27FC236}">
                <a16:creationId xmlns:a16="http://schemas.microsoft.com/office/drawing/2014/main" id="{04B4F508-71BE-4C32-B78B-F4D97B459323}"/>
              </a:ext>
            </a:extLst>
          </p:cNvPr>
          <p:cNvSpPr txBox="1">
            <a:spLocks/>
          </p:cNvSpPr>
          <p:nvPr/>
        </p:nvSpPr>
        <p:spPr bwMode="auto">
          <a:xfrm>
            <a:off x="6404444" y="1552962"/>
            <a:ext cx="5223933" cy="4271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609585" rtl="0" eaLnBrk="1" fontAlgn="base" hangingPunct="1">
              <a:lnSpc>
                <a:spcPct val="110000"/>
              </a:lnSpc>
              <a:spcBef>
                <a:spcPts val="1067"/>
              </a:spcBef>
              <a:spcAft>
                <a:spcPts val="1067"/>
              </a:spcAft>
              <a:defRPr sz="2800" b="1" kern="1200" baseline="0">
                <a:solidFill>
                  <a:schemeClr val="tx1"/>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914377" fontAlgn="auto">
              <a:lnSpc>
                <a:spcPct val="100000"/>
              </a:lnSpc>
              <a:spcBef>
                <a:spcPts val="300"/>
              </a:spcBef>
              <a:spcAft>
                <a:spcPts val="0"/>
              </a:spcAft>
              <a:defRPr/>
            </a:pPr>
            <a:r>
              <a:rPr lang="en-AU" sz="1400">
                <a:solidFill>
                  <a:srgbClr val="CF6628"/>
                </a:solidFill>
                <a:latin typeface="VIC" panose="00000500000000000000" pitchFamily="2" charset="0"/>
              </a:rPr>
              <a:t>Someone has left my organisation; how can I get their access removed?</a:t>
            </a:r>
          </a:p>
          <a:p>
            <a:pPr defTabSz="914377" fontAlgn="auto">
              <a:lnSpc>
                <a:spcPct val="100000"/>
              </a:lnSpc>
              <a:spcBef>
                <a:spcPts val="300"/>
              </a:spcBef>
              <a:spcAft>
                <a:spcPts val="0"/>
              </a:spcAft>
              <a:defRPr/>
            </a:pPr>
            <a:r>
              <a:rPr lang="en-AU" sz="1400" b="0">
                <a:solidFill>
                  <a:prstClr val="black"/>
                </a:solidFill>
                <a:latin typeface="VIC" panose="00000500000000000000" pitchFamily="2" charset="0"/>
                <a:cs typeface="Segoe UI" panose="020B0502040204020203" pitchFamily="34" charset="0"/>
              </a:rPr>
              <a:t>The Site Owner (administrator) can remove access from the SDE. If you need someone’s access to the SDE removed, simply email the Site Owner with all their details i.e.. Name, email address etc., and the Site Owner will organise their removal.</a:t>
            </a:r>
          </a:p>
          <a:p>
            <a:pPr defTabSz="914377" fontAlgn="auto">
              <a:lnSpc>
                <a:spcPct val="100000"/>
              </a:lnSpc>
              <a:spcBef>
                <a:spcPts val="300"/>
              </a:spcBef>
              <a:spcAft>
                <a:spcPts val="0"/>
              </a:spcAft>
              <a:defRPr/>
            </a:pPr>
            <a:endParaRPr lang="en-AU" sz="1400" b="0">
              <a:solidFill>
                <a:prstClr val="black"/>
              </a:solidFill>
              <a:latin typeface="VIC" panose="00000500000000000000" pitchFamily="2" charset="0"/>
              <a:cs typeface="Segoe UI" panose="020B0502040204020203" pitchFamily="34" charset="0"/>
            </a:endParaRPr>
          </a:p>
          <a:p>
            <a:pPr defTabSz="914377" fontAlgn="auto">
              <a:lnSpc>
                <a:spcPct val="100000"/>
              </a:lnSpc>
              <a:spcBef>
                <a:spcPts val="300"/>
              </a:spcBef>
              <a:spcAft>
                <a:spcPts val="0"/>
              </a:spcAft>
              <a:defRPr/>
            </a:pPr>
            <a:r>
              <a:rPr lang="en-AU" sz="1400">
                <a:solidFill>
                  <a:srgbClr val="CF6628"/>
                </a:solidFill>
                <a:latin typeface="VIC" panose="00000500000000000000" pitchFamily="2" charset="0"/>
              </a:rPr>
              <a:t>Deleting files?</a:t>
            </a:r>
          </a:p>
          <a:p>
            <a:pPr defTabSz="914377" fontAlgn="auto">
              <a:lnSpc>
                <a:spcPct val="100000"/>
              </a:lnSpc>
              <a:spcBef>
                <a:spcPts val="300"/>
              </a:spcBef>
              <a:spcAft>
                <a:spcPts val="0"/>
              </a:spcAft>
              <a:defRPr/>
            </a:pPr>
            <a:r>
              <a:rPr lang="en-US" sz="1400" b="0">
                <a:solidFill>
                  <a:prstClr val="black"/>
                </a:solidFill>
                <a:latin typeface="VIC" panose="00000500000000000000" pitchFamily="2" charset="0"/>
                <a:ea typeface="Segoe UI" panose="020B0502040204020203" pitchFamily="34" charset="0"/>
                <a:cs typeface="Segoe UI" panose="020B0502040204020203" pitchFamily="34" charset="0"/>
              </a:rPr>
              <a:t>All SDE </a:t>
            </a:r>
            <a:r>
              <a:rPr lang="en-AU" sz="1400" b="0">
                <a:solidFill>
                  <a:prstClr val="black"/>
                </a:solidFill>
                <a:latin typeface="VIC" panose="00000500000000000000" pitchFamily="2" charset="0"/>
                <a:ea typeface="Segoe UI" panose="020B0502040204020203" pitchFamily="34" charset="0"/>
                <a:cs typeface="Segoe UI" panose="020B0502040204020203" pitchFamily="34" charset="0"/>
              </a:rPr>
              <a:t>content is purged 30 days after the date last modified, </a:t>
            </a:r>
            <a:r>
              <a:rPr lang="en-US" sz="1400" b="0">
                <a:solidFill>
                  <a:prstClr val="black"/>
                </a:solidFill>
                <a:latin typeface="VIC" panose="00000500000000000000" pitchFamily="2" charset="0"/>
                <a:ea typeface="Segoe UI" panose="020B0502040204020203" pitchFamily="34" charset="0"/>
                <a:cs typeface="Segoe UI" panose="020B0502040204020203" pitchFamily="34" charset="0"/>
              </a:rPr>
              <a:t>if you have uploaded a file in error contact a Site Owners </a:t>
            </a:r>
            <a:r>
              <a:rPr lang="en-AU" sz="1400" b="0">
                <a:solidFill>
                  <a:prstClr val="black"/>
                </a:solidFill>
                <a:latin typeface="VIC" panose="00000500000000000000" pitchFamily="2" charset="0"/>
                <a:ea typeface="Segoe UI" panose="020B0502040204020203" pitchFamily="34" charset="0"/>
                <a:cs typeface="Segoe UI" panose="020B0502040204020203" pitchFamily="34" charset="0"/>
              </a:rPr>
              <a:t>and they can remove it. </a:t>
            </a:r>
            <a:endParaRPr lang="en-AU" sz="1400" b="0">
              <a:solidFill>
                <a:prstClr val="black"/>
              </a:solidFill>
              <a:latin typeface="VIC" panose="00000500000000000000" pitchFamily="2" charset="0"/>
              <a:cs typeface="Segoe UI" panose="020B0502040204020203" pitchFamily="34" charset="0"/>
            </a:endParaRPr>
          </a:p>
          <a:p>
            <a:pPr defTabSz="914377" fontAlgn="auto">
              <a:spcBef>
                <a:spcPts val="300"/>
              </a:spcBef>
              <a:spcAft>
                <a:spcPts val="0"/>
              </a:spcAft>
              <a:defRPr/>
            </a:pPr>
            <a:endParaRPr lang="en-US" sz="1400">
              <a:solidFill>
                <a:srgbClr val="CF6628"/>
              </a:solidFill>
              <a:latin typeface="VIC" panose="00000500000000000000" pitchFamily="2" charset="0"/>
            </a:endParaRPr>
          </a:p>
          <a:p>
            <a:pPr defTabSz="914377" fontAlgn="auto">
              <a:spcBef>
                <a:spcPts val="300"/>
              </a:spcBef>
              <a:spcAft>
                <a:spcPts val="0"/>
              </a:spcAft>
              <a:defRPr/>
            </a:pPr>
            <a:r>
              <a:rPr lang="en-US" sz="1400">
                <a:solidFill>
                  <a:srgbClr val="CF6628"/>
                </a:solidFill>
                <a:latin typeface="VIC" panose="00000500000000000000" pitchFamily="2" charset="0"/>
              </a:rPr>
              <a:t>How do notifications work?</a:t>
            </a:r>
          </a:p>
          <a:p>
            <a:pPr>
              <a:spcBef>
                <a:spcPts val="300"/>
              </a:spcBef>
              <a:defRPr/>
            </a:pPr>
            <a:r>
              <a:rPr lang="en-AU" sz="1400" b="0">
                <a:solidFill>
                  <a:prstClr val="black"/>
                </a:solidFill>
                <a:latin typeface="VIC" panose="00000500000000000000" pitchFamily="2" charset="0"/>
                <a:cs typeface="Segoe UI" panose="020B0502040204020203" pitchFamily="34" charset="0"/>
              </a:rPr>
              <a:t>Notifications on SharePoint can be configured by each user to meet their needs. To find out more about setting up your notifications see </a:t>
            </a:r>
            <a:r>
              <a:rPr lang="en-AU" sz="1400" b="0">
                <a:latin typeface="VIC" panose="00000500000000000000" pitchFamily="2" charset="0"/>
                <a:hlinkClick r:id="rId2"/>
              </a:rPr>
              <a:t>Create an alert to get notified when changes occur on a SharePoint site.</a:t>
            </a:r>
            <a:endParaRPr lang="en-AU" sz="1400" b="0">
              <a:solidFill>
                <a:prstClr val="black"/>
              </a:solidFill>
              <a:latin typeface="VIC" panose="00000500000000000000" pitchFamily="2" charset="0"/>
              <a:cs typeface="Segoe UI" panose="020B0502040204020203" pitchFamily="34" charset="0"/>
            </a:endParaRPr>
          </a:p>
        </p:txBody>
      </p:sp>
    </p:spTree>
    <p:extLst>
      <p:ext uri="{BB962C8B-B14F-4D97-AF65-F5344CB8AC3E}">
        <p14:creationId xmlns:p14="http://schemas.microsoft.com/office/powerpoint/2010/main" val="135917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AC6597-76DF-4DED-A55A-79E1133E4D2D}"/>
              </a:ext>
            </a:extLst>
          </p:cNvPr>
          <p:cNvSpPr>
            <a:spLocks noGrp="1"/>
          </p:cNvSpPr>
          <p:nvPr>
            <p:ph type="title"/>
          </p:nvPr>
        </p:nvSpPr>
        <p:spPr>
          <a:xfrm>
            <a:off x="719670" y="1"/>
            <a:ext cx="10752664" cy="1349375"/>
          </a:xfrm>
          <a:noFill/>
          <a:ln>
            <a:noFill/>
          </a:ln>
        </p:spPr>
        <p:txBody>
          <a:bodyPr vert="horz" wrap="square" lIns="0" tIns="0" rIns="0" bIns="0" numCol="1" anchor="ctr" anchorCtr="0" compatLnSpc="1">
            <a:prstTxWarp prst="textNoShape">
              <a:avLst/>
            </a:prstTxWarp>
          </a:bodyPr>
          <a:lstStyle/>
          <a:p>
            <a:pPr>
              <a:lnSpc>
                <a:spcPct val="110000"/>
              </a:lnSpc>
            </a:pPr>
            <a:r>
              <a:rPr lang="en-AU" sz="3200">
                <a:latin typeface="VIC SemiBold" panose="00000700000000000000" pitchFamily="2" charset="0"/>
              </a:rPr>
              <a:t>Support requests</a:t>
            </a:r>
          </a:p>
        </p:txBody>
      </p:sp>
      <p:sp>
        <p:nvSpPr>
          <p:cNvPr id="7" name="Content Placeholder 6">
            <a:extLst>
              <a:ext uri="{FF2B5EF4-FFF2-40B4-BE49-F238E27FC236}">
                <a16:creationId xmlns:a16="http://schemas.microsoft.com/office/drawing/2014/main" id="{6814BB41-7742-4A15-A36E-843A9D0251E0}"/>
              </a:ext>
            </a:extLst>
          </p:cNvPr>
          <p:cNvSpPr>
            <a:spLocks noGrp="1"/>
          </p:cNvSpPr>
          <p:nvPr>
            <p:ph idx="1"/>
          </p:nvPr>
        </p:nvSpPr>
        <p:spPr>
          <a:xfrm>
            <a:off x="659148" y="2683481"/>
            <a:ext cx="10991851" cy="3036228"/>
          </a:xfrm>
        </p:spPr>
        <p:txBody>
          <a:bodyPr/>
          <a:lstStyle/>
          <a:p>
            <a:pPr>
              <a:spcBef>
                <a:spcPts val="300"/>
              </a:spcBef>
              <a:defRPr/>
            </a:pPr>
            <a:r>
              <a:rPr lang="en-AU" sz="1400" b="0">
                <a:solidFill>
                  <a:schemeClr val="tx1"/>
                </a:solidFill>
                <a:latin typeface="VIC" panose="00000500000000000000" pitchFamily="2" charset="0"/>
                <a:cs typeface="Segoe UI"/>
              </a:rPr>
              <a:t>If possible, try to capture the following before contacting the SDE site owner:</a:t>
            </a:r>
          </a:p>
          <a:p>
            <a:pPr marL="171446" indent="-171446">
              <a:spcBef>
                <a:spcPts val="300"/>
              </a:spcBef>
              <a:buFont typeface="Arial" panose="020B0604020202020204" pitchFamily="34" charset="0"/>
              <a:buChar char="•"/>
              <a:defRPr/>
            </a:pPr>
            <a:r>
              <a:rPr lang="en-AU" sz="1400" b="0">
                <a:solidFill>
                  <a:prstClr val="black"/>
                </a:solidFill>
                <a:latin typeface="VIC" panose="00000500000000000000" pitchFamily="2" charset="0"/>
                <a:cs typeface="Segoe UI" panose="020B0502040204020203" pitchFamily="34" charset="0"/>
              </a:rPr>
              <a:t>What are you trying to do</a:t>
            </a:r>
          </a:p>
          <a:p>
            <a:pPr marL="171446" indent="-171446">
              <a:spcBef>
                <a:spcPts val="300"/>
              </a:spcBef>
              <a:buFont typeface="Arial" panose="020B0604020202020204" pitchFamily="34" charset="0"/>
              <a:buChar char="•"/>
              <a:defRPr/>
            </a:pPr>
            <a:r>
              <a:rPr lang="en-AU" sz="1400" b="0">
                <a:solidFill>
                  <a:prstClr val="black"/>
                </a:solidFill>
                <a:latin typeface="VIC" panose="00000500000000000000" pitchFamily="2" charset="0"/>
                <a:cs typeface="Segoe UI" panose="020B0502040204020203" pitchFamily="34" charset="0"/>
              </a:rPr>
              <a:t>The URL of the SDE page you’re using when encountering the error</a:t>
            </a:r>
          </a:p>
          <a:p>
            <a:pPr marL="171446" indent="-171446">
              <a:spcBef>
                <a:spcPts val="300"/>
              </a:spcBef>
              <a:buFont typeface="Arial" panose="020B0604020202020204" pitchFamily="34" charset="0"/>
              <a:buChar char="•"/>
              <a:defRPr/>
            </a:pPr>
            <a:r>
              <a:rPr lang="en-AU" sz="1400" b="0">
                <a:solidFill>
                  <a:prstClr val="black"/>
                </a:solidFill>
                <a:latin typeface="VIC" panose="00000500000000000000" pitchFamily="2" charset="0"/>
                <a:cs typeface="Segoe UI" panose="020B0502040204020203" pitchFamily="34" charset="0"/>
              </a:rPr>
              <a:t>Any error messages you’re receiving (include screenshots of the error if possible – ensure no sensitive information is captured)</a:t>
            </a:r>
          </a:p>
          <a:p>
            <a:pPr marL="171446" indent="-171446">
              <a:spcBef>
                <a:spcPts val="300"/>
              </a:spcBef>
              <a:buFont typeface="Arial" panose="020B0604020202020204" pitchFamily="34" charset="0"/>
              <a:buChar char="•"/>
              <a:defRPr/>
            </a:pPr>
            <a:r>
              <a:rPr lang="en-AU" sz="1400" b="0">
                <a:solidFill>
                  <a:prstClr val="black"/>
                </a:solidFill>
                <a:latin typeface="VIC" panose="00000500000000000000" pitchFamily="2" charset="0"/>
                <a:cs typeface="Segoe UI" panose="020B0502040204020203" pitchFamily="34" charset="0"/>
              </a:rPr>
              <a:t>The time the error took place</a:t>
            </a:r>
          </a:p>
          <a:p>
            <a:pPr marL="171446" indent="-171446">
              <a:spcBef>
                <a:spcPts val="300"/>
              </a:spcBef>
              <a:buFont typeface="Arial" panose="020B0604020202020204" pitchFamily="34" charset="0"/>
              <a:buChar char="•"/>
              <a:defRPr/>
            </a:pPr>
            <a:r>
              <a:rPr lang="en-AU" sz="1400" b="0">
                <a:solidFill>
                  <a:prstClr val="black"/>
                </a:solidFill>
                <a:latin typeface="VIC" panose="00000500000000000000" pitchFamily="2" charset="0"/>
                <a:cs typeface="Segoe UI" panose="020B0502040204020203" pitchFamily="34" charset="0"/>
              </a:rPr>
              <a:t>What type of browser you’re using (and the version number if possible).</a:t>
            </a:r>
          </a:p>
          <a:p>
            <a:endParaRPr lang="en-AU" sz="1200" b="0">
              <a:latin typeface="VIC" panose="00000500000000000000" pitchFamily="2" charset="0"/>
            </a:endParaRPr>
          </a:p>
        </p:txBody>
      </p:sp>
      <p:sp>
        <p:nvSpPr>
          <p:cNvPr id="12" name="Content Placeholder 2">
            <a:extLst>
              <a:ext uri="{FF2B5EF4-FFF2-40B4-BE49-F238E27FC236}">
                <a16:creationId xmlns:a16="http://schemas.microsoft.com/office/drawing/2014/main" id="{A485C1F1-845E-41FD-BAF3-93E8F2AF51EF}"/>
              </a:ext>
            </a:extLst>
          </p:cNvPr>
          <p:cNvSpPr txBox="1">
            <a:spLocks/>
          </p:cNvSpPr>
          <p:nvPr/>
        </p:nvSpPr>
        <p:spPr bwMode="auto">
          <a:xfrm>
            <a:off x="659148" y="1552962"/>
            <a:ext cx="10991851" cy="58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800" b="1" kern="1200" baseline="0">
                <a:solidFill>
                  <a:schemeClr val="tx1"/>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300"/>
              </a:spcBef>
              <a:defRPr/>
            </a:pPr>
            <a:r>
              <a:rPr lang="en-AU" sz="1600" b="0">
                <a:latin typeface="VIC" panose="00000500000000000000" pitchFamily="2" charset="0"/>
              </a:rPr>
              <a:t>SDE site owners are the first contact when a user is having issues with an SDE site. There are a few things you can do to help them help you - the more information you provide, the easier you’ll make the task of resolving the issue.</a:t>
            </a:r>
          </a:p>
          <a:p>
            <a:pPr>
              <a:spcBef>
                <a:spcPts val="300"/>
              </a:spcBef>
              <a:defRPr/>
            </a:pPr>
            <a:endParaRPr lang="en-US" sz="2400" b="0">
              <a:solidFill>
                <a:prstClr val="black"/>
              </a:solidFill>
              <a:latin typeface="VIC" panose="00000500000000000000" pitchFamily="2"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224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0A70-46C3-4481-9FDE-6F01CAA87AD0}"/>
              </a:ext>
            </a:extLst>
          </p:cNvPr>
          <p:cNvSpPr>
            <a:spLocks noGrp="1"/>
          </p:cNvSpPr>
          <p:nvPr>
            <p:ph type="title"/>
          </p:nvPr>
        </p:nvSpPr>
        <p:spPr>
          <a:noFill/>
          <a:ln>
            <a:noFill/>
          </a:ln>
        </p:spPr>
        <p:txBody>
          <a:bodyPr vert="horz" wrap="square" lIns="0" tIns="0" rIns="0" bIns="0" numCol="1" anchor="ctr" anchorCtr="0" compatLnSpc="1">
            <a:prstTxWarp prst="textNoShape">
              <a:avLst/>
            </a:prstTxWarp>
          </a:bodyPr>
          <a:lstStyle/>
          <a:p>
            <a:r>
              <a:rPr lang="en-AU">
                <a:latin typeface="VIC SemiBold" panose="00000700000000000000" pitchFamily="2" charset="0"/>
              </a:rPr>
              <a:t>Contents</a:t>
            </a:r>
          </a:p>
        </p:txBody>
      </p:sp>
      <p:sp>
        <p:nvSpPr>
          <p:cNvPr id="3" name="Content Placeholder 2">
            <a:extLst>
              <a:ext uri="{FF2B5EF4-FFF2-40B4-BE49-F238E27FC236}">
                <a16:creationId xmlns:a16="http://schemas.microsoft.com/office/drawing/2014/main" id="{35785A58-9B2B-4F53-9936-98A9B643D85F}"/>
              </a:ext>
            </a:extLst>
          </p:cNvPr>
          <p:cNvSpPr>
            <a:spLocks noGrp="1"/>
          </p:cNvSpPr>
          <p:nvPr>
            <p:ph idx="1"/>
          </p:nvPr>
        </p:nvSpPr>
        <p:spPr/>
        <p:txBody>
          <a:bodyPr/>
          <a:lstStyle/>
          <a:p>
            <a:pPr marL="457200" indent="-457200">
              <a:buFont typeface="Arial" panose="020B0604020202020204" pitchFamily="34" charset="0"/>
              <a:buChar char="•"/>
            </a:pPr>
            <a:r>
              <a:rPr lang="en-AU" sz="2000" b="0">
                <a:latin typeface="VIC" panose="00000500000000000000" pitchFamily="2" charset="0"/>
                <a:hlinkClick r:id="rId2" action="ppaction://hlinksldjump"/>
              </a:rPr>
              <a:t>Accessing the Secure Data Exchange for the first time</a:t>
            </a:r>
            <a:endParaRPr lang="en-AU" sz="2000" b="0">
              <a:latin typeface="VIC" panose="00000500000000000000" pitchFamily="2" charset="0"/>
            </a:endParaRPr>
          </a:p>
          <a:p>
            <a:pPr marL="457200" indent="-457200">
              <a:buFont typeface="Arial" panose="020B0604020202020204" pitchFamily="34" charset="0"/>
              <a:buChar char="•"/>
            </a:pPr>
            <a:r>
              <a:rPr lang="en-AU" sz="2000" b="0">
                <a:latin typeface="VIC" panose="00000500000000000000" pitchFamily="2" charset="0"/>
                <a:hlinkClick r:id="rId3" action="ppaction://hlinksldjump"/>
              </a:rPr>
              <a:t>How to create a Microsoft account-step by step </a:t>
            </a:r>
            <a:endParaRPr lang="en-AU" sz="2000" b="0">
              <a:latin typeface="VIC" panose="00000500000000000000" pitchFamily="2" charset="0"/>
            </a:endParaRPr>
          </a:p>
          <a:p>
            <a:pPr marL="457200" indent="-457200">
              <a:buFont typeface="Arial" panose="020B0604020202020204" pitchFamily="34" charset="0"/>
              <a:buChar char="•"/>
            </a:pPr>
            <a:r>
              <a:rPr lang="en-AU" sz="2000" b="0">
                <a:latin typeface="VIC" panose="00000500000000000000" pitchFamily="2" charset="0"/>
                <a:hlinkClick r:id="rId4" action="ppaction://hlinksldjump"/>
              </a:rPr>
              <a:t>Uploading files</a:t>
            </a:r>
            <a:endParaRPr lang="en-AU" sz="2000" b="0">
              <a:latin typeface="VIC" panose="00000500000000000000" pitchFamily="2" charset="0"/>
            </a:endParaRPr>
          </a:p>
          <a:p>
            <a:pPr marL="457200" indent="-457200">
              <a:buFont typeface="Arial" panose="020B0604020202020204" pitchFamily="34" charset="0"/>
              <a:buChar char="•"/>
            </a:pPr>
            <a:r>
              <a:rPr lang="en-AU" sz="2000" b="0">
                <a:latin typeface="VIC" panose="00000500000000000000" pitchFamily="2" charset="0"/>
                <a:hlinkClick r:id="rId5" action="ppaction://hlinksldjump"/>
              </a:rPr>
              <a:t>Downloading files</a:t>
            </a:r>
            <a:endParaRPr lang="en-AU" sz="2000" b="0">
              <a:latin typeface="VIC" panose="00000500000000000000" pitchFamily="2" charset="0"/>
            </a:endParaRPr>
          </a:p>
          <a:p>
            <a:pPr marL="457200" indent="-457200">
              <a:buFont typeface="Arial" panose="020B0604020202020204" pitchFamily="34" charset="0"/>
              <a:buChar char="•"/>
            </a:pPr>
            <a:r>
              <a:rPr lang="en-AU" sz="2000" b="0">
                <a:latin typeface="VIC" panose="00000500000000000000" pitchFamily="2" charset="0"/>
                <a:hlinkClick r:id="rId6" action="ppaction://hlinksldjump"/>
              </a:rPr>
              <a:t>Frequently Asked Questions (FAQs)</a:t>
            </a:r>
            <a:endParaRPr lang="en-AU" sz="2000" b="0">
              <a:latin typeface="VIC" panose="00000500000000000000" pitchFamily="2" charset="0"/>
            </a:endParaRPr>
          </a:p>
          <a:p>
            <a:pPr marL="457200" indent="-457200">
              <a:buFont typeface="Arial" panose="020B0604020202020204" pitchFamily="34" charset="0"/>
              <a:buChar char="•"/>
            </a:pPr>
            <a:r>
              <a:rPr lang="en-AU" sz="2000" b="0">
                <a:latin typeface="VIC" panose="00000500000000000000" pitchFamily="2" charset="0"/>
                <a:hlinkClick r:id="rId7" action="ppaction://hlinksldjump"/>
              </a:rPr>
              <a:t>Support requests.</a:t>
            </a:r>
            <a:endParaRPr lang="en-AU" sz="2000" b="0">
              <a:latin typeface="VIC" panose="00000500000000000000" pitchFamily="2" charset="0"/>
            </a:endParaRPr>
          </a:p>
        </p:txBody>
      </p:sp>
    </p:spTree>
    <p:extLst>
      <p:ext uri="{BB962C8B-B14F-4D97-AF65-F5344CB8AC3E}">
        <p14:creationId xmlns:p14="http://schemas.microsoft.com/office/powerpoint/2010/main" val="245355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C767F-1093-41CA-9B2E-A77AED59328A}"/>
              </a:ext>
            </a:extLst>
          </p:cNvPr>
          <p:cNvSpPr>
            <a:spLocks noGrp="1"/>
          </p:cNvSpPr>
          <p:nvPr>
            <p:ph type="title"/>
          </p:nvPr>
        </p:nvSpPr>
        <p:spPr/>
        <p:txBody>
          <a:bodyPr/>
          <a:lstStyle/>
          <a:p>
            <a:r>
              <a:rPr lang="en-AU">
                <a:latin typeface="VIC SemiBold" panose="00000700000000000000" pitchFamily="2" charset="0"/>
              </a:rPr>
              <a:t>Definitions </a:t>
            </a:r>
          </a:p>
        </p:txBody>
      </p:sp>
      <p:graphicFrame>
        <p:nvGraphicFramePr>
          <p:cNvPr id="4" name="Table 4">
            <a:extLst>
              <a:ext uri="{FF2B5EF4-FFF2-40B4-BE49-F238E27FC236}">
                <a16:creationId xmlns:a16="http://schemas.microsoft.com/office/drawing/2014/main" id="{24A64C7F-7C01-4834-9A92-4172D6FD241E}"/>
              </a:ext>
            </a:extLst>
          </p:cNvPr>
          <p:cNvGraphicFramePr>
            <a:graphicFrameLocks noGrp="1"/>
          </p:cNvGraphicFramePr>
          <p:nvPr>
            <p:extLst>
              <p:ext uri="{D42A27DB-BD31-4B8C-83A1-F6EECF244321}">
                <p14:modId xmlns:p14="http://schemas.microsoft.com/office/powerpoint/2010/main" val="300519922"/>
              </p:ext>
            </p:extLst>
          </p:nvPr>
        </p:nvGraphicFramePr>
        <p:xfrm>
          <a:off x="719668" y="1751512"/>
          <a:ext cx="10915862" cy="4577080"/>
        </p:xfrm>
        <a:graphic>
          <a:graphicData uri="http://schemas.openxmlformats.org/drawingml/2006/table">
            <a:tbl>
              <a:tblPr bandRow="1">
                <a:tableStyleId>{7DF18680-E054-41AD-8BC1-D1AEF772440D}</a:tableStyleId>
              </a:tblPr>
              <a:tblGrid>
                <a:gridCol w="2201823">
                  <a:extLst>
                    <a:ext uri="{9D8B030D-6E8A-4147-A177-3AD203B41FA5}">
                      <a16:colId xmlns:a16="http://schemas.microsoft.com/office/drawing/2014/main" val="1690773781"/>
                    </a:ext>
                  </a:extLst>
                </a:gridCol>
                <a:gridCol w="8714039">
                  <a:extLst>
                    <a:ext uri="{9D8B030D-6E8A-4147-A177-3AD203B41FA5}">
                      <a16:colId xmlns:a16="http://schemas.microsoft.com/office/drawing/2014/main" val="3794230284"/>
                    </a:ext>
                  </a:extLst>
                </a:gridCol>
              </a:tblGrid>
              <a:tr h="370840">
                <a:tc>
                  <a:txBody>
                    <a:bodyPr/>
                    <a:lstStyle/>
                    <a:p>
                      <a:r>
                        <a:rPr lang="en-AU" sz="1800">
                          <a:latin typeface="VIC" panose="00000500000000000000" pitchFamily="2" charset="0"/>
                        </a:rPr>
                        <a:t>SDE</a:t>
                      </a:r>
                    </a:p>
                  </a:txBody>
                  <a:tcPr/>
                </a:tc>
                <a:tc>
                  <a:txBody>
                    <a:bodyPr/>
                    <a:lstStyle/>
                    <a:p>
                      <a:r>
                        <a:rPr lang="en-AU" sz="1400" dirty="0">
                          <a:latin typeface="VIC" panose="00000500000000000000" pitchFamily="2" charset="0"/>
                        </a:rPr>
                        <a:t>The Secure Data Exchange or ‘SDE’ </a:t>
                      </a:r>
                      <a:r>
                        <a:rPr lang="en-AU" sz="1400" b="0" i="0" kern="1200" dirty="0">
                          <a:solidFill>
                            <a:schemeClr val="dk1"/>
                          </a:solidFill>
                          <a:effectLst/>
                          <a:latin typeface="VIC" panose="00000500000000000000" pitchFamily="2" charset="0"/>
                          <a:ea typeface="+mn-ea"/>
                          <a:cs typeface="+mn-cs"/>
                        </a:rPr>
                        <a:t>allows users to securely exchange data (documents, files) between the departments and external users.</a:t>
                      </a:r>
                    </a:p>
                    <a:p>
                      <a:r>
                        <a:rPr lang="en-AU" sz="1400" u="none" kern="1200" dirty="0">
                          <a:solidFill>
                            <a:schemeClr val="dk1"/>
                          </a:solidFill>
                          <a:effectLst/>
                          <a:latin typeface="VIC" panose="00000500000000000000" pitchFamily="2" charset="0"/>
                          <a:ea typeface="+mn-ea"/>
                          <a:cs typeface="+mn-cs"/>
                        </a:rPr>
                        <a:t>Access the SDE: </a:t>
                      </a:r>
                      <a:r>
                        <a:rPr lang="en-AU" sz="1400" u="none" kern="1200" dirty="0">
                          <a:solidFill>
                            <a:schemeClr val="dk1"/>
                          </a:solidFill>
                          <a:effectLst/>
                          <a:latin typeface="VIC" panose="00000500000000000000" pitchFamily="2" charset="0"/>
                          <a:ea typeface="+mn-ea"/>
                          <a:cs typeface="+mn-cs"/>
                          <a:hlinkClick r:id="rId2"/>
                        </a:rPr>
                        <a:t>https://dhhsvicgovau.sharepoint.com/sites/SDE4-FRCYPRC/</a:t>
                      </a:r>
                      <a:r>
                        <a:rPr lang="en-AU" sz="1400" u="none" kern="1200" dirty="0">
                          <a:solidFill>
                            <a:schemeClr val="dk1"/>
                          </a:solidFill>
                          <a:effectLst/>
                          <a:latin typeface="VIC" panose="00000500000000000000" pitchFamily="2" charset="0"/>
                          <a:ea typeface="+mn-ea"/>
                          <a:cs typeface="+mn-cs"/>
                        </a:rPr>
                        <a:t> </a:t>
                      </a:r>
                      <a:endParaRPr lang="en-AU" sz="1400" u="none" dirty="0">
                        <a:latin typeface="VIC" panose="00000500000000000000" pitchFamily="2" charset="0"/>
                      </a:endParaRPr>
                    </a:p>
                  </a:txBody>
                  <a:tcPr/>
                </a:tc>
                <a:extLst>
                  <a:ext uri="{0D108BD9-81ED-4DB2-BD59-A6C34878D82A}">
                    <a16:rowId xmlns:a16="http://schemas.microsoft.com/office/drawing/2014/main" val="1594311378"/>
                  </a:ext>
                </a:extLst>
              </a:tr>
              <a:tr h="370840">
                <a:tc>
                  <a:txBody>
                    <a:bodyPr/>
                    <a:lstStyle/>
                    <a:p>
                      <a:r>
                        <a:rPr lang="en-AU" sz="1800">
                          <a:latin typeface="VIC" panose="00000500000000000000" pitchFamily="2" charset="0"/>
                        </a:rPr>
                        <a:t>Business Owner</a:t>
                      </a:r>
                    </a:p>
                  </a:txBody>
                  <a:tcPr/>
                </a:tc>
                <a:tc>
                  <a:txBody>
                    <a:bodyPr/>
                    <a:lstStyle/>
                    <a:p>
                      <a:r>
                        <a:rPr lang="en-AU" sz="1400" dirty="0">
                          <a:latin typeface="VIC" panose="00000500000000000000" pitchFamily="2" charset="0"/>
                        </a:rPr>
                        <a:t>The person with overall accountability for the site. This is usually a manager or above (VPS 6 or &gt;).</a:t>
                      </a:r>
                    </a:p>
                  </a:txBody>
                  <a:tcPr/>
                </a:tc>
                <a:extLst>
                  <a:ext uri="{0D108BD9-81ED-4DB2-BD59-A6C34878D82A}">
                    <a16:rowId xmlns:a16="http://schemas.microsoft.com/office/drawing/2014/main" val="1756876661"/>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sz="1800">
                          <a:latin typeface="VIC" panose="00000500000000000000" pitchFamily="2" charset="0"/>
                        </a:rPr>
                        <a:t>Site Owners</a:t>
                      </a:r>
                    </a:p>
                  </a:txBody>
                  <a:tcPr/>
                </a:tc>
                <a:tc>
                  <a:txBody>
                    <a:bodyPr/>
                    <a:lstStyle/>
                    <a:p>
                      <a:r>
                        <a:rPr lang="en-AU" sz="1400" dirty="0">
                          <a:latin typeface="VIC" panose="00000500000000000000" pitchFamily="2" charset="0"/>
                        </a:rPr>
                        <a:t>Internal staff members responsible for administering the SDE and can add and remove </a:t>
                      </a:r>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access to a SDE for any new internal or external users. The Site Owners are:</a:t>
                      </a:r>
                    </a:p>
                    <a:p>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Louise Majkut </a:t>
                      </a:r>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hlinkClick r:id="rId3"/>
                        </a:rPr>
                        <a:t>louise.majkut@dffh.vic.gov.au</a:t>
                      </a:r>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 </a:t>
                      </a:r>
                    </a:p>
                    <a:p>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Monique Parker </a:t>
                      </a:r>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hlinkClick r:id="rId4"/>
                        </a:rPr>
                        <a:t>monique.x.parker@dffh.vic.gov.au</a:t>
                      </a:r>
                      <a:r>
                        <a:rPr kumimoji="0" lang="en-US" sz="14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 </a:t>
                      </a:r>
                    </a:p>
                  </a:txBody>
                  <a:tcPr/>
                </a:tc>
                <a:extLst>
                  <a:ext uri="{0D108BD9-81ED-4DB2-BD59-A6C34878D82A}">
                    <a16:rowId xmlns:a16="http://schemas.microsoft.com/office/drawing/2014/main" val="2604076323"/>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sz="1800">
                          <a:latin typeface="VIC" panose="00000500000000000000" pitchFamily="2" charset="0"/>
                        </a:rPr>
                        <a:t>Patterns</a:t>
                      </a:r>
                    </a:p>
                  </a:txBody>
                  <a:tcPr/>
                </a:tc>
                <a:tc>
                  <a:txBody>
                    <a:bodyPr/>
                    <a:lstStyle/>
                    <a:p>
                      <a:pPr marL="0" indent="0">
                        <a:buFont typeface="Arial" panose="020B0604020202020204" pitchFamily="34" charset="0"/>
                        <a:buNone/>
                      </a:pPr>
                      <a:r>
                        <a:rPr lang="en-AU" sz="1400" b="0" i="0" kern="1200">
                          <a:solidFill>
                            <a:schemeClr val="dk1"/>
                          </a:solidFill>
                          <a:effectLst/>
                          <a:latin typeface="VIC" panose="00000500000000000000" pitchFamily="2" charset="0"/>
                          <a:ea typeface="+mn-ea"/>
                          <a:cs typeface="+mn-cs"/>
                        </a:rPr>
                        <a:t>There are three patterns (or ‘ways’) of sharing data available in an SDE, you can select one of more that are appropriate for your requirements</a:t>
                      </a:r>
                    </a:p>
                    <a:p>
                      <a:pPr marL="171450" indent="-171450">
                        <a:buFont typeface="Arial" panose="020B0604020202020204" pitchFamily="34" charset="0"/>
                        <a:buChar char="•"/>
                      </a:pPr>
                      <a:r>
                        <a:rPr lang="en-AU" sz="1400" b="1" i="0" kern="1200">
                          <a:solidFill>
                            <a:schemeClr val="dk1"/>
                          </a:solidFill>
                          <a:effectLst/>
                          <a:latin typeface="VIC" panose="00000500000000000000" pitchFamily="2" charset="0"/>
                          <a:ea typeface="+mn-ea"/>
                          <a:cs typeface="+mn-cs"/>
                        </a:rPr>
                        <a:t>Inbound upload to the department:</a:t>
                      </a:r>
                      <a:r>
                        <a:rPr lang="en-AU" sz="1400" b="0" i="0" kern="1200">
                          <a:solidFill>
                            <a:schemeClr val="dk1"/>
                          </a:solidFill>
                          <a:effectLst/>
                          <a:latin typeface="VIC" panose="00000500000000000000" pitchFamily="2" charset="0"/>
                          <a:ea typeface="+mn-ea"/>
                          <a:cs typeface="+mn-cs"/>
                        </a:rPr>
                        <a:t> Each external stakeholder / organisation has a dedicated folder and nominated users can upload data into that folder for the department to retrieve</a:t>
                      </a:r>
                    </a:p>
                    <a:p>
                      <a:pPr marL="171450" indent="-171450">
                        <a:buFont typeface="Arial" panose="020B0604020202020204" pitchFamily="34" charset="0"/>
                        <a:buChar char="•"/>
                      </a:pPr>
                      <a:r>
                        <a:rPr lang="en-AU" sz="1400" b="1" i="0" kern="1200">
                          <a:solidFill>
                            <a:schemeClr val="dk1"/>
                          </a:solidFill>
                          <a:effectLst/>
                          <a:latin typeface="VIC" panose="00000500000000000000" pitchFamily="2" charset="0"/>
                          <a:ea typeface="+mn-ea"/>
                          <a:cs typeface="+mn-cs"/>
                        </a:rPr>
                        <a:t>Outbound download from the department:</a:t>
                      </a:r>
                      <a:r>
                        <a:rPr lang="en-AU" sz="1400" b="0" i="0" kern="1200">
                          <a:solidFill>
                            <a:schemeClr val="dk1"/>
                          </a:solidFill>
                          <a:effectLst/>
                          <a:latin typeface="VIC" panose="00000500000000000000" pitchFamily="2" charset="0"/>
                          <a:ea typeface="+mn-ea"/>
                          <a:cs typeface="+mn-cs"/>
                        </a:rPr>
                        <a:t> Similar to the upload pattern, each organisation has a dedicated folder in which nominated staff can download data from the department</a:t>
                      </a:r>
                    </a:p>
                    <a:p>
                      <a:pPr marL="171450" indent="-171450">
                        <a:buFont typeface="Arial" panose="020B0604020202020204" pitchFamily="34" charset="0"/>
                        <a:buChar char="•"/>
                      </a:pPr>
                      <a:r>
                        <a:rPr lang="en-AU" sz="1400" b="1" i="0" kern="1200">
                          <a:solidFill>
                            <a:schemeClr val="dk1"/>
                          </a:solidFill>
                          <a:effectLst/>
                          <a:latin typeface="VIC" panose="00000500000000000000" pitchFamily="2" charset="0"/>
                          <a:ea typeface="+mn-ea"/>
                          <a:cs typeface="+mn-cs"/>
                        </a:rPr>
                        <a:t>Inbound ‘</a:t>
                      </a:r>
                      <a:r>
                        <a:rPr lang="en-AU" sz="1400" b="1" i="0" kern="1200" err="1">
                          <a:solidFill>
                            <a:schemeClr val="dk1"/>
                          </a:solidFill>
                          <a:effectLst/>
                          <a:latin typeface="VIC" panose="00000500000000000000" pitchFamily="2" charset="0"/>
                          <a:ea typeface="+mn-ea"/>
                          <a:cs typeface="+mn-cs"/>
                        </a:rPr>
                        <a:t>dropbox</a:t>
                      </a:r>
                      <a:r>
                        <a:rPr lang="en-AU" sz="1400" b="1" i="0" kern="1200">
                          <a:solidFill>
                            <a:schemeClr val="dk1"/>
                          </a:solidFill>
                          <a:effectLst/>
                          <a:latin typeface="VIC" panose="00000500000000000000" pitchFamily="2" charset="0"/>
                          <a:ea typeface="+mn-ea"/>
                          <a:cs typeface="+mn-cs"/>
                        </a:rPr>
                        <a:t>’ for individuals to upload to the department:</a:t>
                      </a:r>
                      <a:r>
                        <a:rPr lang="en-AU" sz="1400" b="0" i="0" kern="1200">
                          <a:solidFill>
                            <a:schemeClr val="dk1"/>
                          </a:solidFill>
                          <a:effectLst/>
                          <a:latin typeface="VIC" panose="00000500000000000000" pitchFamily="2" charset="0"/>
                          <a:ea typeface="+mn-ea"/>
                          <a:cs typeface="+mn-cs"/>
                        </a:rPr>
                        <a:t> Individual’s from external organisations can upload data and will only be able to see what they’ve uploaded e.g., a single CSV file or spreadsheet.</a:t>
                      </a:r>
                    </a:p>
                  </a:txBody>
                  <a:tcPr/>
                </a:tc>
                <a:extLst>
                  <a:ext uri="{0D108BD9-81ED-4DB2-BD59-A6C34878D82A}">
                    <a16:rowId xmlns:a16="http://schemas.microsoft.com/office/drawing/2014/main" val="3056508935"/>
                  </a:ext>
                </a:extLst>
              </a:tr>
              <a:tr h="370840">
                <a:tc>
                  <a:txBody>
                    <a:bodyPr/>
                    <a:lstStyle/>
                    <a:p>
                      <a:r>
                        <a:rPr lang="en-AU" sz="1800">
                          <a:latin typeface="VIC" panose="00000500000000000000" pitchFamily="2" charset="0"/>
                        </a:rPr>
                        <a:t>Purge</a:t>
                      </a:r>
                    </a:p>
                  </a:txBody>
                  <a:tcPr/>
                </a:tc>
                <a:tc>
                  <a:txBody>
                    <a:bodyPr/>
                    <a:lstStyle/>
                    <a:p>
                      <a:r>
                        <a:rPr lang="en-AU" sz="1400" dirty="0">
                          <a:latin typeface="VIC" panose="00000500000000000000" pitchFamily="2" charset="0"/>
                        </a:rPr>
                        <a:t>The automatic deletion of all content on an SDE based on the criteria of 30 days from the date last modified on a document.  </a:t>
                      </a:r>
                    </a:p>
                  </a:txBody>
                  <a:tcPr/>
                </a:tc>
                <a:extLst>
                  <a:ext uri="{0D108BD9-81ED-4DB2-BD59-A6C34878D82A}">
                    <a16:rowId xmlns:a16="http://schemas.microsoft.com/office/drawing/2014/main" val="2687411575"/>
                  </a:ext>
                </a:extLst>
              </a:tr>
            </a:tbl>
          </a:graphicData>
        </a:graphic>
      </p:graphicFrame>
    </p:spTree>
    <p:extLst>
      <p:ext uri="{BB962C8B-B14F-4D97-AF65-F5344CB8AC3E}">
        <p14:creationId xmlns:p14="http://schemas.microsoft.com/office/powerpoint/2010/main" val="280380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3E31D-A00D-4A46-8B3B-2B5BBF961286}"/>
              </a:ext>
            </a:extLst>
          </p:cNvPr>
          <p:cNvSpPr>
            <a:spLocks noGrp="1"/>
          </p:cNvSpPr>
          <p:nvPr>
            <p:ph type="title"/>
          </p:nvPr>
        </p:nvSpPr>
        <p:spPr>
          <a:xfrm>
            <a:off x="719670" y="1"/>
            <a:ext cx="10991848" cy="1349375"/>
          </a:xfrm>
          <a:noFill/>
          <a:ln>
            <a:noFill/>
          </a:ln>
        </p:spPr>
        <p:txBody>
          <a:bodyPr vert="horz" wrap="square" lIns="0" tIns="0" rIns="0" bIns="0" numCol="1" anchor="ctr" anchorCtr="0" compatLnSpc="1">
            <a:prstTxWarp prst="textNoShape">
              <a:avLst/>
            </a:prstTxWarp>
          </a:bodyPr>
          <a:lstStyle/>
          <a:p>
            <a:pPr>
              <a:lnSpc>
                <a:spcPct val="110000"/>
              </a:lnSpc>
            </a:pPr>
            <a:r>
              <a:rPr lang="en-AU">
                <a:latin typeface="VIC SemiBold" panose="00000700000000000000" pitchFamily="2" charset="0"/>
              </a:rPr>
              <a:t>Accessing the Secure Data Exchange for the first time</a:t>
            </a:r>
          </a:p>
        </p:txBody>
      </p:sp>
      <p:sp>
        <p:nvSpPr>
          <p:cNvPr id="6" name="Content Placeholder 5">
            <a:extLst>
              <a:ext uri="{FF2B5EF4-FFF2-40B4-BE49-F238E27FC236}">
                <a16:creationId xmlns:a16="http://schemas.microsoft.com/office/drawing/2014/main" id="{A9DAA247-74F8-4EB6-A444-F972735179C4}"/>
              </a:ext>
            </a:extLst>
          </p:cNvPr>
          <p:cNvSpPr>
            <a:spLocks noGrp="1"/>
          </p:cNvSpPr>
          <p:nvPr>
            <p:ph idx="1"/>
          </p:nvPr>
        </p:nvSpPr>
        <p:spPr/>
        <p:txBody>
          <a:bodyPr/>
          <a:lstStyle/>
          <a:p>
            <a:r>
              <a:rPr kumimoji="0" lang="en-US" sz="1600" b="0" i="0" u="none" strike="noStrike" kern="1200" cap="none" spc="0" normalizeH="0" baseline="0" noProof="0" dirty="0">
                <a:ln>
                  <a:noFill/>
                </a:ln>
                <a:effectLst/>
                <a:uLnTx/>
                <a:uFillTx/>
                <a:latin typeface="VIC" panose="00000500000000000000" pitchFamily="2" charset="0"/>
                <a:ea typeface="Segoe UI" panose="020B0502040204020203" pitchFamily="34" charset="0"/>
                <a:cs typeface="Segoe UI"/>
              </a:rPr>
              <a:t>You’ll receive an email inviting </a:t>
            </a:r>
            <a:r>
              <a:rPr lang="en-US" sz="1600" b="0" dirty="0">
                <a:latin typeface="VIC" panose="00000500000000000000" pitchFamily="2" charset="0"/>
                <a:cs typeface="Segoe UI"/>
              </a:rPr>
              <a:t>you to the Secure Data Exchange (SDE), you’ll need to use this same email address to set up your account and it can only be used by you. </a:t>
            </a:r>
          </a:p>
          <a:p>
            <a:r>
              <a:rPr lang="en-AU" sz="1600" b="0" dirty="0">
                <a:latin typeface="VIC" panose="00000500000000000000" pitchFamily="2" charset="0"/>
                <a:cs typeface="Segoe UI"/>
              </a:rPr>
              <a:t>Each time you login into the SDE you’ll need to confirm who you are using multi-factor authentication. This double layer of security is what makes SDE the preferred platform for the transfer of sensitive information. The first time you login, follow these steps:</a:t>
            </a:r>
            <a:endParaRPr lang="en-US" sz="1600" b="0" dirty="0">
              <a:latin typeface="VIC" panose="00000500000000000000" pitchFamily="2" charset="0"/>
              <a:cs typeface="Segoe UI"/>
            </a:endParaRPr>
          </a:p>
          <a:p>
            <a:endParaRPr lang="en-AU" sz="1600" dirty="0"/>
          </a:p>
        </p:txBody>
      </p:sp>
      <p:graphicFrame>
        <p:nvGraphicFramePr>
          <p:cNvPr id="2" name="Table 2">
            <a:extLst>
              <a:ext uri="{FF2B5EF4-FFF2-40B4-BE49-F238E27FC236}">
                <a16:creationId xmlns:a16="http://schemas.microsoft.com/office/drawing/2014/main" id="{0069C411-2715-4A84-A9A3-8203083F2BD1}"/>
              </a:ext>
            </a:extLst>
          </p:cNvPr>
          <p:cNvGraphicFramePr>
            <a:graphicFrameLocks noGrp="1"/>
          </p:cNvGraphicFramePr>
          <p:nvPr>
            <p:extLst>
              <p:ext uri="{D42A27DB-BD31-4B8C-83A1-F6EECF244321}">
                <p14:modId xmlns:p14="http://schemas.microsoft.com/office/powerpoint/2010/main" val="2357187131"/>
              </p:ext>
            </p:extLst>
          </p:nvPr>
        </p:nvGraphicFramePr>
        <p:xfrm>
          <a:off x="719666" y="3513547"/>
          <a:ext cx="10932642" cy="2918460"/>
        </p:xfrm>
        <a:graphic>
          <a:graphicData uri="http://schemas.openxmlformats.org/drawingml/2006/table">
            <a:tbl>
              <a:tblPr firstRow="1">
                <a:tableStyleId>{912C8C85-51F0-491E-9774-3900AFEF0FD7}</a:tableStyleId>
              </a:tblPr>
              <a:tblGrid>
                <a:gridCol w="5466321">
                  <a:extLst>
                    <a:ext uri="{9D8B030D-6E8A-4147-A177-3AD203B41FA5}">
                      <a16:colId xmlns:a16="http://schemas.microsoft.com/office/drawing/2014/main" val="3216212652"/>
                    </a:ext>
                  </a:extLst>
                </a:gridCol>
                <a:gridCol w="5466321">
                  <a:extLst>
                    <a:ext uri="{9D8B030D-6E8A-4147-A177-3AD203B41FA5}">
                      <a16:colId xmlns:a16="http://schemas.microsoft.com/office/drawing/2014/main" val="3437673243"/>
                    </a:ext>
                  </a:extLst>
                </a:gridCol>
              </a:tblGrid>
              <a:tr h="221376">
                <a:tc>
                  <a:txBody>
                    <a:bodyPr/>
                    <a:lstStyle/>
                    <a:p>
                      <a:pPr marL="0" marR="0" lvl="0" indent="0" algn="l" defTabSz="609585" rtl="0" eaLnBrk="1" fontAlgn="auto" latinLnBrk="0" hangingPunct="1">
                        <a:lnSpc>
                          <a:spcPct val="90000"/>
                        </a:lnSpc>
                        <a:spcBef>
                          <a:spcPts val="0"/>
                        </a:spcBef>
                        <a:spcAft>
                          <a:spcPts val="601"/>
                        </a:spcAft>
                        <a:buClrTx/>
                        <a:buSzTx/>
                        <a:buFont typeface="+mj-lt"/>
                        <a:buNone/>
                        <a:tabLst/>
                        <a:defRPr/>
                      </a:pPr>
                      <a:r>
                        <a:rPr lang="en-AU" sz="1400">
                          <a:solidFill>
                            <a:schemeClr val="bg1"/>
                          </a:solidFill>
                          <a:latin typeface="VIC" panose="00000500000000000000" pitchFamily="2" charset="0"/>
                        </a:rPr>
                        <a:t>If your organisation already uses Office 365, follow these steps:</a:t>
                      </a:r>
                      <a:endParaRPr lang="en-AU" sz="1400">
                        <a:solidFill>
                          <a:schemeClr val="bg1"/>
                        </a:solidFill>
                        <a:latin typeface="VIC" panose="00000500000000000000" pitchFamily="2" charset="0"/>
                        <a:cs typeface="Segoe UI Semibold" panose="020B0702040204020203" pitchFamily="34" charset="0"/>
                      </a:endParaRPr>
                    </a:p>
                  </a:txBody>
                  <a:tcPr>
                    <a:solidFill>
                      <a:srgbClr val="CF6628"/>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sz="1400" b="1" kern="1200">
                          <a:solidFill>
                            <a:schemeClr val="bg1"/>
                          </a:solidFill>
                          <a:latin typeface="VIC" panose="00000500000000000000" pitchFamily="2" charset="0"/>
                          <a:ea typeface="+mn-ea"/>
                          <a:cs typeface="+mn-cs"/>
                        </a:rPr>
                        <a:t>If you need to create an O365 account:</a:t>
                      </a:r>
                    </a:p>
                  </a:txBody>
                  <a:tcPr>
                    <a:solidFill>
                      <a:srgbClr val="CF6628"/>
                    </a:solidFill>
                  </a:tcPr>
                </a:tc>
                <a:extLst>
                  <a:ext uri="{0D108BD9-81ED-4DB2-BD59-A6C34878D82A}">
                    <a16:rowId xmlns:a16="http://schemas.microsoft.com/office/drawing/2014/main" val="3553401952"/>
                  </a:ext>
                </a:extLst>
              </a:tr>
              <a:tr h="370840">
                <a:tc>
                  <a:txBody>
                    <a:bodyPr/>
                    <a:lstStyle/>
                    <a:p>
                      <a:pPr marL="342900" indent="-342900">
                        <a:lnSpc>
                          <a:spcPct val="90000"/>
                        </a:lnSpc>
                        <a:spcAft>
                          <a:spcPts val="601"/>
                        </a:spcAft>
                        <a:buFont typeface="+mj-lt"/>
                        <a:buAutoNum type="arabicPeriod"/>
                        <a:defRPr/>
                      </a:pPr>
                      <a:r>
                        <a:rPr lang="en-AU" sz="1400" b="0">
                          <a:gradFill>
                            <a:gsLst>
                              <a:gs pos="2917">
                                <a:prstClr val="black"/>
                              </a:gs>
                              <a:gs pos="30000">
                                <a:prstClr val="black"/>
                              </a:gs>
                            </a:gsLst>
                            <a:lin ang="5400000" scaled="0"/>
                          </a:gradFill>
                          <a:latin typeface="VIC" panose="00000500000000000000" pitchFamily="2" charset="0"/>
                        </a:rPr>
                        <a:t>Sign in to your account as usual by entering your email address and password (the same email that was invited to use the SDE)</a:t>
                      </a:r>
                    </a:p>
                    <a:p>
                      <a:pPr marL="342900" indent="-342900">
                        <a:lnSpc>
                          <a:spcPct val="90000"/>
                        </a:lnSpc>
                        <a:spcAft>
                          <a:spcPts val="601"/>
                        </a:spcAft>
                        <a:buFont typeface="+mj-lt"/>
                        <a:buAutoNum type="arabicPeriod"/>
                        <a:defRPr/>
                      </a:pPr>
                      <a:r>
                        <a:rPr lang="en-AU" sz="1400" b="0">
                          <a:gradFill>
                            <a:gsLst>
                              <a:gs pos="2917">
                                <a:prstClr val="black"/>
                              </a:gs>
                              <a:gs pos="30000">
                                <a:prstClr val="black"/>
                              </a:gs>
                            </a:gsLst>
                            <a:lin ang="5400000" scaled="0"/>
                          </a:gradFill>
                          <a:latin typeface="VIC" panose="00000500000000000000" pitchFamily="2" charset="0"/>
                        </a:rPr>
                        <a:t>At this point, a second level of security will be required. This is usually an SMS text with a code. Enter this code. If you haven’t already set this up, you’ll be prompted to do so. See steps </a:t>
                      </a:r>
                      <a:r>
                        <a:rPr lang="en-AU" sz="1400" b="1">
                          <a:gradFill>
                            <a:gsLst>
                              <a:gs pos="2917">
                                <a:prstClr val="black"/>
                              </a:gs>
                              <a:gs pos="30000">
                                <a:prstClr val="black"/>
                              </a:gs>
                            </a:gsLst>
                            <a:lin ang="5400000" scaled="0"/>
                          </a:gradFill>
                          <a:latin typeface="VIC" panose="00000500000000000000" pitchFamily="2" charset="0"/>
                        </a:rPr>
                        <a:t>7 – 8 </a:t>
                      </a:r>
                      <a:r>
                        <a:rPr lang="en-AU" sz="1400" b="0">
                          <a:gradFill>
                            <a:gsLst>
                              <a:gs pos="2917">
                                <a:prstClr val="black"/>
                              </a:gs>
                              <a:gs pos="30000">
                                <a:prstClr val="black"/>
                              </a:gs>
                            </a:gsLst>
                            <a:lin ang="5400000" scaled="0"/>
                          </a:gradFill>
                          <a:latin typeface="VIC" panose="00000500000000000000" pitchFamily="2" charset="0"/>
                        </a:rPr>
                        <a:t>on the following slides</a:t>
                      </a:r>
                    </a:p>
                    <a:p>
                      <a:pPr marL="342900" indent="-342900">
                        <a:lnSpc>
                          <a:spcPct val="90000"/>
                        </a:lnSpc>
                        <a:spcAft>
                          <a:spcPts val="601"/>
                        </a:spcAft>
                        <a:buFont typeface="+mj-lt"/>
                        <a:buAutoNum type="arabicPeriod"/>
                        <a:defRPr/>
                      </a:pPr>
                      <a:r>
                        <a:rPr lang="en-AU" sz="1400" b="0">
                          <a:gradFill>
                            <a:gsLst>
                              <a:gs pos="2917">
                                <a:prstClr val="black"/>
                              </a:gs>
                              <a:gs pos="30000">
                                <a:prstClr val="black"/>
                              </a:gs>
                            </a:gsLst>
                            <a:lin ang="5400000" scaled="0"/>
                          </a:gradFill>
                          <a:latin typeface="VIC" panose="00000500000000000000" pitchFamily="2" charset="0"/>
                        </a:rPr>
                        <a:t>Once the email address, password and SMS code are entered, you’ll be taken to the SDE.</a:t>
                      </a:r>
                      <a:endParaRPr lang="en-AU" sz="1400" b="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endParaRPr>
                    </a:p>
                  </a:txBody>
                  <a:tcPr/>
                </a:tc>
                <a:tc>
                  <a:txBody>
                    <a:bodyPr/>
                    <a:lstStyle/>
                    <a:p>
                      <a:pPr>
                        <a:lnSpc>
                          <a:spcPct val="90000"/>
                        </a:lnSpc>
                        <a:spcAft>
                          <a:spcPts val="601"/>
                        </a:spcAft>
                        <a:defRPr/>
                      </a:pPr>
                      <a:r>
                        <a:rPr lang="en-AU" sz="1400" b="0" kern="1200">
                          <a:gradFill>
                            <a:gsLst>
                              <a:gs pos="2917">
                                <a:prstClr val="black"/>
                              </a:gs>
                              <a:gs pos="30000">
                                <a:prstClr val="black"/>
                              </a:gs>
                            </a:gsLst>
                            <a:lin ang="5400000" scaled="0"/>
                          </a:gradFill>
                          <a:latin typeface="VIC" panose="00000500000000000000" pitchFamily="2" charset="0"/>
                          <a:ea typeface="+mn-ea"/>
                          <a:cs typeface="+mn-cs"/>
                        </a:rPr>
                        <a:t>The Secure Data Exchange is a secure SharePoint site that uses Microsoft 365 security. </a:t>
                      </a:r>
                    </a:p>
                    <a:p>
                      <a:pPr>
                        <a:lnSpc>
                          <a:spcPct val="90000"/>
                        </a:lnSpc>
                        <a:spcAft>
                          <a:spcPts val="601"/>
                        </a:spcAft>
                        <a:defRPr/>
                      </a:pPr>
                      <a:r>
                        <a:rPr lang="en-AU" sz="1400" b="0" kern="1200">
                          <a:gradFill>
                            <a:gsLst>
                              <a:gs pos="2917">
                                <a:prstClr val="black"/>
                              </a:gs>
                              <a:gs pos="30000">
                                <a:prstClr val="black"/>
                              </a:gs>
                            </a:gsLst>
                            <a:lin ang="5400000" scaled="0"/>
                          </a:gradFill>
                          <a:latin typeface="VIC" panose="00000500000000000000" pitchFamily="2" charset="0"/>
                          <a:ea typeface="+mn-ea"/>
                          <a:cs typeface="+mn-cs"/>
                        </a:rPr>
                        <a:t>Some email addresses are created on Microsoft websites. These include Hotmail, Outlook and Live addresses, and these automatically link to Microsoft websites and SharePoint sites. </a:t>
                      </a:r>
                    </a:p>
                    <a:p>
                      <a:pPr>
                        <a:lnSpc>
                          <a:spcPct val="90000"/>
                        </a:lnSpc>
                        <a:spcAft>
                          <a:spcPts val="601"/>
                        </a:spcAft>
                        <a:defRPr/>
                      </a:pPr>
                      <a:r>
                        <a:rPr lang="en-AU" sz="1400" b="0" kern="1200">
                          <a:gradFill>
                            <a:gsLst>
                              <a:gs pos="2917">
                                <a:prstClr val="black"/>
                              </a:gs>
                              <a:gs pos="30000">
                                <a:prstClr val="black"/>
                              </a:gs>
                            </a:gsLst>
                            <a:lin ang="5400000" scaled="0"/>
                          </a:gradFill>
                          <a:latin typeface="VIC" panose="00000500000000000000" pitchFamily="2" charset="0"/>
                          <a:ea typeface="+mn-ea"/>
                          <a:cs typeface="+mn-cs"/>
                        </a:rPr>
                        <a:t>Many email addresses, however, are not automatically linked, and will require you to enter some details before you can access the SDE. </a:t>
                      </a:r>
                    </a:p>
                    <a:p>
                      <a:pPr>
                        <a:lnSpc>
                          <a:spcPct val="90000"/>
                        </a:lnSpc>
                        <a:spcAft>
                          <a:spcPts val="601"/>
                        </a:spcAft>
                        <a:defRPr/>
                      </a:pPr>
                      <a:r>
                        <a:rPr lang="en-AU" sz="1400" b="0" kern="1200">
                          <a:gradFill>
                            <a:gsLst>
                              <a:gs pos="2917">
                                <a:prstClr val="black"/>
                              </a:gs>
                              <a:gs pos="30000">
                                <a:prstClr val="black"/>
                              </a:gs>
                            </a:gsLst>
                            <a:lin ang="5400000" scaled="0"/>
                          </a:gradFill>
                          <a:latin typeface="VIC" panose="00000500000000000000" pitchFamily="2" charset="0"/>
                          <a:ea typeface="+mn-ea"/>
                          <a:cs typeface="+mn-cs"/>
                        </a:rPr>
                        <a:t>It’s common for external stakeholders to need to do this. The steps are shown in the following slides, steps </a:t>
                      </a:r>
                      <a:r>
                        <a:rPr lang="en-AU" sz="1400" b="1" kern="1200">
                          <a:gradFill>
                            <a:gsLst>
                              <a:gs pos="2917">
                                <a:prstClr val="black"/>
                              </a:gs>
                              <a:gs pos="30000">
                                <a:prstClr val="black"/>
                              </a:gs>
                            </a:gsLst>
                            <a:lin ang="5400000" scaled="0"/>
                          </a:gradFill>
                          <a:latin typeface="VIC" panose="00000500000000000000" pitchFamily="2" charset="0"/>
                          <a:ea typeface="+mn-ea"/>
                          <a:cs typeface="+mn-cs"/>
                        </a:rPr>
                        <a:t>1 – 8.</a:t>
                      </a:r>
                    </a:p>
                  </a:txBody>
                  <a:tcPr/>
                </a:tc>
                <a:extLst>
                  <a:ext uri="{0D108BD9-81ED-4DB2-BD59-A6C34878D82A}">
                    <a16:rowId xmlns:a16="http://schemas.microsoft.com/office/drawing/2014/main" val="101407182"/>
                  </a:ext>
                </a:extLst>
              </a:tr>
            </a:tbl>
          </a:graphicData>
        </a:graphic>
      </p:graphicFrame>
    </p:spTree>
    <p:extLst>
      <p:ext uri="{BB962C8B-B14F-4D97-AF65-F5344CB8AC3E}">
        <p14:creationId xmlns:p14="http://schemas.microsoft.com/office/powerpoint/2010/main" val="315690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B41BE2F-D7AE-497B-BD7B-A8F26F6011B5}"/>
              </a:ext>
            </a:extLst>
          </p:cNvPr>
          <p:cNvSpPr>
            <a:spLocks noGrp="1"/>
          </p:cNvSpPr>
          <p:nvPr>
            <p:ph idx="1"/>
          </p:nvPr>
        </p:nvSpPr>
        <p:spPr>
          <a:xfrm>
            <a:off x="719137" y="2468328"/>
            <a:ext cx="4523452" cy="3240524"/>
          </a:xfrm>
        </p:spPr>
        <p:txBody>
          <a:bodyPr/>
          <a:lstStyle/>
          <a:p>
            <a:r>
              <a:rPr lang="en-AU" sz="1400" b="0">
                <a:gradFill>
                  <a:gsLst>
                    <a:gs pos="2917">
                      <a:prstClr val="black"/>
                    </a:gs>
                    <a:gs pos="30000">
                      <a:prstClr val="black"/>
                    </a:gs>
                  </a:gsLst>
                  <a:lin ang="5400000" scaled="0"/>
                </a:gradFill>
                <a:latin typeface="VIC" panose="00000500000000000000" pitchFamily="2" charset="0"/>
                <a:ea typeface="+mn-ea"/>
                <a:cs typeface="+mn-cs"/>
              </a:rPr>
              <a:t>1. After clicking on the link in the invite email, the Welcome to SharePoint Online screen will show.</a:t>
            </a:r>
          </a:p>
          <a:p>
            <a:pPr marL="171450" indent="-171450">
              <a:buFont typeface="Arial" panose="020B0604020202020204" pitchFamily="34" charset="0"/>
              <a:buChar char="•"/>
            </a:pPr>
            <a:r>
              <a:rPr lang="en-AU" sz="1400" b="0">
                <a:gradFill>
                  <a:gsLst>
                    <a:gs pos="2917">
                      <a:prstClr val="black"/>
                    </a:gs>
                    <a:gs pos="30000">
                      <a:prstClr val="black"/>
                    </a:gs>
                  </a:gsLst>
                  <a:lin ang="5400000" scaled="0"/>
                </a:gradFill>
                <a:latin typeface="VIC" panose="00000500000000000000" pitchFamily="2" charset="0"/>
                <a:ea typeface="+mn-ea"/>
                <a:cs typeface="+mn-cs"/>
              </a:rPr>
              <a:t>If your email address is a Microsoft account, click on this option.</a:t>
            </a:r>
          </a:p>
          <a:p>
            <a:pPr marL="171450" indent="-171450">
              <a:buFont typeface="Arial" panose="020B0604020202020204" pitchFamily="34" charset="0"/>
              <a:buChar char="•"/>
            </a:pPr>
            <a:r>
              <a:rPr lang="en-AU" sz="1400" b="0">
                <a:gradFill>
                  <a:gsLst>
                    <a:gs pos="2917">
                      <a:prstClr val="black"/>
                    </a:gs>
                    <a:gs pos="30000">
                      <a:prstClr val="black"/>
                    </a:gs>
                  </a:gsLst>
                  <a:lin ang="5400000" scaled="0"/>
                </a:gradFill>
                <a:latin typeface="VIC" panose="00000500000000000000" pitchFamily="2" charset="0"/>
                <a:ea typeface="+mn-ea"/>
                <a:cs typeface="+mn-cs"/>
              </a:rPr>
              <a:t>If your organisation uses Office 365, select Organisational account - instructions are found at the beginning of this document.</a:t>
            </a:r>
          </a:p>
          <a:p>
            <a:pPr marL="171450" indent="-171450">
              <a:buFont typeface="Arial" panose="020B0604020202020204" pitchFamily="34" charset="0"/>
              <a:buChar char="•"/>
            </a:pPr>
            <a:r>
              <a:rPr lang="en-AU" sz="1400" b="0">
                <a:gradFill>
                  <a:gsLst>
                    <a:gs pos="2917">
                      <a:prstClr val="black"/>
                    </a:gs>
                    <a:gs pos="30000">
                      <a:prstClr val="black"/>
                    </a:gs>
                  </a:gsLst>
                  <a:lin ang="5400000" scaled="0"/>
                </a:gradFill>
                <a:latin typeface="VIC" panose="00000500000000000000" pitchFamily="2" charset="0"/>
                <a:ea typeface="+mn-ea"/>
                <a:cs typeface="+mn-cs"/>
              </a:rPr>
              <a:t>If you need to create a Microsoft account, click on the Create a Microsoft account option at the bottom of the screen.</a:t>
            </a:r>
          </a:p>
        </p:txBody>
      </p:sp>
      <p:sp>
        <p:nvSpPr>
          <p:cNvPr id="8" name="Title 3">
            <a:extLst>
              <a:ext uri="{FF2B5EF4-FFF2-40B4-BE49-F238E27FC236}">
                <a16:creationId xmlns:a16="http://schemas.microsoft.com/office/drawing/2014/main" id="{17FD2CA5-0C9B-4987-85CB-3A6FE86ABAC2}"/>
              </a:ext>
            </a:extLst>
          </p:cNvPr>
          <p:cNvSpPr>
            <a:spLocks noGrp="1"/>
          </p:cNvSpPr>
          <p:nvPr>
            <p:ph type="title"/>
          </p:nvPr>
        </p:nvSpPr>
        <p:spPr>
          <a:xfrm>
            <a:off x="719137" y="0"/>
            <a:ext cx="10329163" cy="1349375"/>
          </a:xfrm>
        </p:spPr>
        <p:txBody>
          <a:bodyPr/>
          <a:lstStyle/>
          <a:p>
            <a:r>
              <a:rPr lang="en-AU">
                <a:latin typeface="VIC SemiBold" panose="00000700000000000000" pitchFamily="2" charset="0"/>
              </a:rPr>
              <a:t>How to create a Microsoft account-step by step </a:t>
            </a:r>
          </a:p>
        </p:txBody>
      </p:sp>
      <p:pic>
        <p:nvPicPr>
          <p:cNvPr id="10" name="Picture 9">
            <a:extLst>
              <a:ext uri="{FF2B5EF4-FFF2-40B4-BE49-F238E27FC236}">
                <a16:creationId xmlns:a16="http://schemas.microsoft.com/office/drawing/2014/main" id="{F4AAE0C3-638B-425D-A799-1648BB085C10}"/>
              </a:ext>
            </a:extLst>
          </p:cNvPr>
          <p:cNvPicPr>
            <a:picLocks noChangeAspect="1"/>
          </p:cNvPicPr>
          <p:nvPr/>
        </p:nvPicPr>
        <p:blipFill>
          <a:blip r:embed="rId2"/>
          <a:stretch>
            <a:fillRect/>
          </a:stretch>
        </p:blipFill>
        <p:spPr>
          <a:xfrm>
            <a:off x="5519208" y="2074053"/>
            <a:ext cx="5953125" cy="4029075"/>
          </a:xfrm>
          <a:prstGeom prst="rect">
            <a:avLst/>
          </a:prstGeom>
        </p:spPr>
      </p:pic>
      <p:sp>
        <p:nvSpPr>
          <p:cNvPr id="11" name="Content Placeholder 6">
            <a:extLst>
              <a:ext uri="{FF2B5EF4-FFF2-40B4-BE49-F238E27FC236}">
                <a16:creationId xmlns:a16="http://schemas.microsoft.com/office/drawing/2014/main" id="{1A278189-67CB-4F1A-8B8D-48C2FEDEDD76}"/>
              </a:ext>
            </a:extLst>
          </p:cNvPr>
          <p:cNvSpPr txBox="1">
            <a:spLocks/>
          </p:cNvSpPr>
          <p:nvPr/>
        </p:nvSpPr>
        <p:spPr bwMode="auto">
          <a:xfrm>
            <a:off x="719668" y="1734148"/>
            <a:ext cx="4523452" cy="589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800" b="1" kern="1200" baseline="0">
                <a:solidFill>
                  <a:schemeClr val="tx1"/>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AU" sz="1600">
                <a:solidFill>
                  <a:srgbClr val="CF6628"/>
                </a:solidFill>
                <a:latin typeface="VIC" panose="00000500000000000000" pitchFamily="2" charset="0"/>
                <a:cs typeface="Segoe UI" panose="020B0502040204020203" pitchFamily="34" charset="0"/>
              </a:rPr>
              <a:t>Open SharePoint</a:t>
            </a:r>
          </a:p>
        </p:txBody>
      </p:sp>
    </p:spTree>
    <p:extLst>
      <p:ext uri="{BB962C8B-B14F-4D97-AF65-F5344CB8AC3E}">
        <p14:creationId xmlns:p14="http://schemas.microsoft.com/office/powerpoint/2010/main" val="141657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393608-8AD9-4D4B-B727-C7DA156A3CFE}"/>
              </a:ext>
            </a:extLst>
          </p:cNvPr>
          <p:cNvSpPr>
            <a:spLocks noGrp="1"/>
          </p:cNvSpPr>
          <p:nvPr>
            <p:ph type="title"/>
          </p:nvPr>
        </p:nvSpPr>
        <p:spPr>
          <a:xfrm>
            <a:off x="719670" y="1"/>
            <a:ext cx="10186455" cy="1349375"/>
          </a:xfrm>
        </p:spPr>
        <p:txBody>
          <a:bodyPr/>
          <a:lstStyle/>
          <a:p>
            <a:r>
              <a:rPr lang="en-AU">
                <a:latin typeface="VIC SemiBold" panose="00000700000000000000" pitchFamily="2" charset="0"/>
              </a:rPr>
              <a:t>How to create a Microsoft account-step by step </a:t>
            </a:r>
            <a:endParaRPr lang="en-AU"/>
          </a:p>
        </p:txBody>
      </p:sp>
      <p:sp>
        <p:nvSpPr>
          <p:cNvPr id="2" name="Text Placeholder 1">
            <a:extLst>
              <a:ext uri="{FF2B5EF4-FFF2-40B4-BE49-F238E27FC236}">
                <a16:creationId xmlns:a16="http://schemas.microsoft.com/office/drawing/2014/main" id="{67DD51AA-61E1-4B24-9D54-98D505087F9C}"/>
              </a:ext>
            </a:extLst>
          </p:cNvPr>
          <p:cNvSpPr>
            <a:spLocks noGrp="1"/>
          </p:cNvSpPr>
          <p:nvPr>
            <p:ph idx="1"/>
          </p:nvPr>
        </p:nvSpPr>
        <p:spPr>
          <a:xfrm>
            <a:off x="719668" y="1552962"/>
            <a:ext cx="5252508" cy="4708884"/>
          </a:xfrm>
          <a:noFill/>
          <a:ln>
            <a:noFill/>
          </a:ln>
        </p:spPr>
        <p:txBody>
          <a:bodyPr vert="horz" wrap="square" lIns="0" tIns="0" rIns="0" bIns="0" numCol="1" anchor="t" anchorCtr="0" compatLnSpc="1">
            <a:prstTxWarp prst="textNoShape">
              <a:avLst/>
            </a:prstTxWarp>
          </a:bodyPr>
          <a:lstStyle/>
          <a:p>
            <a:r>
              <a:rPr lang="en-US" sz="1600">
                <a:solidFill>
                  <a:srgbClr val="CF6628"/>
                </a:solidFill>
                <a:latin typeface="VIC" panose="00000500000000000000" pitchFamily="2" charset="0"/>
                <a:ea typeface="+mn-ea"/>
                <a:cs typeface="+mn-cs"/>
              </a:rPr>
              <a:t>Create a Microsoft account</a:t>
            </a:r>
          </a:p>
          <a:p>
            <a:r>
              <a:rPr lang="en-AU" sz="1400" b="0">
                <a:gradFill>
                  <a:gsLst>
                    <a:gs pos="2917">
                      <a:prstClr val="black"/>
                    </a:gs>
                    <a:gs pos="30000">
                      <a:prstClr val="black"/>
                    </a:gs>
                  </a:gsLst>
                  <a:lin ang="5400000" scaled="0"/>
                </a:gradFill>
                <a:latin typeface="VIC" panose="00000500000000000000" pitchFamily="2" charset="0"/>
                <a:ea typeface="+mn-ea"/>
                <a:cs typeface="+mn-cs"/>
              </a:rPr>
              <a:t>2. Please enter in your email address (this must be the same as one used to receive the invitation to the site). Click </a:t>
            </a:r>
            <a:r>
              <a:rPr lang="en-AU" sz="1400">
                <a:gradFill>
                  <a:gsLst>
                    <a:gs pos="2917">
                      <a:prstClr val="black"/>
                    </a:gs>
                    <a:gs pos="30000">
                      <a:prstClr val="black"/>
                    </a:gs>
                  </a:gsLst>
                  <a:lin ang="5400000" scaled="0"/>
                </a:gradFill>
                <a:latin typeface="VIC" panose="00000500000000000000" pitchFamily="2" charset="0"/>
                <a:ea typeface="+mn-ea"/>
                <a:cs typeface="+mn-cs"/>
              </a:rPr>
              <a:t>Next</a:t>
            </a:r>
            <a:r>
              <a:rPr lang="en-AU" sz="1400" b="0">
                <a:gradFill>
                  <a:gsLst>
                    <a:gs pos="2917">
                      <a:prstClr val="black"/>
                    </a:gs>
                    <a:gs pos="30000">
                      <a:prstClr val="black"/>
                    </a:gs>
                  </a:gsLst>
                  <a:lin ang="5400000" scaled="0"/>
                </a:gradFill>
                <a:latin typeface="VIC" panose="00000500000000000000" pitchFamily="2" charset="0"/>
                <a:ea typeface="+mn-ea"/>
                <a:cs typeface="+mn-cs"/>
              </a:rPr>
              <a:t>.</a:t>
            </a:r>
          </a:p>
          <a:p>
            <a:r>
              <a:rPr lang="en-AU" sz="1400" b="0">
                <a:gradFill>
                  <a:gsLst>
                    <a:gs pos="2917">
                      <a:prstClr val="black"/>
                    </a:gs>
                    <a:gs pos="30000">
                      <a:prstClr val="black"/>
                    </a:gs>
                  </a:gsLst>
                  <a:lin ang="5400000" scaled="0"/>
                </a:gradFill>
                <a:latin typeface="VIC" panose="00000500000000000000" pitchFamily="2" charset="0"/>
                <a:ea typeface="+mn-ea"/>
                <a:cs typeface="+mn-cs"/>
              </a:rPr>
              <a:t>3. Create a password for this account. Click on </a:t>
            </a:r>
            <a:r>
              <a:rPr lang="en-AU" sz="1400">
                <a:gradFill>
                  <a:gsLst>
                    <a:gs pos="2917">
                      <a:prstClr val="black"/>
                    </a:gs>
                    <a:gs pos="30000">
                      <a:prstClr val="black"/>
                    </a:gs>
                  </a:gsLst>
                  <a:lin ang="5400000" scaled="0"/>
                </a:gradFill>
                <a:latin typeface="VIC" panose="00000500000000000000" pitchFamily="2" charset="0"/>
                <a:ea typeface="+mn-ea"/>
                <a:cs typeface="+mn-cs"/>
              </a:rPr>
              <a:t>Show password </a:t>
            </a:r>
            <a:r>
              <a:rPr lang="en-AU" sz="1400" b="0">
                <a:gradFill>
                  <a:gsLst>
                    <a:gs pos="2917">
                      <a:prstClr val="black"/>
                    </a:gs>
                    <a:gs pos="30000">
                      <a:prstClr val="black"/>
                    </a:gs>
                  </a:gsLst>
                  <a:lin ang="5400000" scaled="0"/>
                </a:gradFill>
                <a:latin typeface="VIC" panose="00000500000000000000" pitchFamily="2" charset="0"/>
                <a:ea typeface="+mn-ea"/>
                <a:cs typeface="+mn-cs"/>
              </a:rPr>
              <a:t>to make sure there are no errors.</a:t>
            </a:r>
          </a:p>
          <a:p>
            <a:r>
              <a:rPr lang="en-AU" sz="1400" b="0">
                <a:gradFill>
                  <a:gsLst>
                    <a:gs pos="2917">
                      <a:prstClr val="black"/>
                    </a:gs>
                    <a:gs pos="30000">
                      <a:prstClr val="black"/>
                    </a:gs>
                  </a:gsLst>
                  <a:lin ang="5400000" scaled="0"/>
                </a:gradFill>
                <a:latin typeface="VIC" panose="00000500000000000000" pitchFamily="2" charset="0"/>
                <a:ea typeface="+mn-ea"/>
                <a:cs typeface="+mn-cs"/>
              </a:rPr>
              <a:t>Remember this password or consider using a passphrase instead for example !Liketog0totheBeach</a:t>
            </a:r>
          </a:p>
          <a:p>
            <a:r>
              <a:rPr lang="en-AU" sz="1400" b="0">
                <a:gradFill>
                  <a:gsLst>
                    <a:gs pos="2917">
                      <a:prstClr val="black"/>
                    </a:gs>
                    <a:gs pos="30000">
                      <a:prstClr val="black"/>
                    </a:gs>
                  </a:gsLst>
                  <a:lin ang="5400000" scaled="0"/>
                </a:gradFill>
                <a:latin typeface="VIC" panose="00000500000000000000" pitchFamily="2" charset="0"/>
                <a:ea typeface="+mn-ea"/>
                <a:cs typeface="+mn-cs"/>
              </a:rPr>
              <a:t>Click </a:t>
            </a:r>
            <a:r>
              <a:rPr lang="en-AU" sz="1400">
                <a:gradFill>
                  <a:gsLst>
                    <a:gs pos="2917">
                      <a:prstClr val="black"/>
                    </a:gs>
                    <a:gs pos="30000">
                      <a:prstClr val="black"/>
                    </a:gs>
                  </a:gsLst>
                  <a:lin ang="5400000" scaled="0"/>
                </a:gradFill>
                <a:latin typeface="VIC" panose="00000500000000000000" pitchFamily="2" charset="0"/>
                <a:ea typeface="+mn-ea"/>
                <a:cs typeface="+mn-cs"/>
              </a:rPr>
              <a:t>Next</a:t>
            </a:r>
            <a:r>
              <a:rPr lang="en-AU" sz="1400" b="0">
                <a:gradFill>
                  <a:gsLst>
                    <a:gs pos="2917">
                      <a:prstClr val="black"/>
                    </a:gs>
                    <a:gs pos="30000">
                      <a:prstClr val="black"/>
                    </a:gs>
                  </a:gsLst>
                  <a:lin ang="5400000" scaled="0"/>
                </a:gradFill>
                <a:latin typeface="VIC" panose="00000500000000000000" pitchFamily="2" charset="0"/>
                <a:ea typeface="+mn-ea"/>
                <a:cs typeface="+mn-cs"/>
              </a:rPr>
              <a:t> to continue.</a:t>
            </a:r>
          </a:p>
          <a:p>
            <a:r>
              <a:rPr lang="en-AU" sz="1400" b="0">
                <a:gradFill>
                  <a:gsLst>
                    <a:gs pos="2917">
                      <a:prstClr val="black"/>
                    </a:gs>
                    <a:gs pos="30000">
                      <a:prstClr val="black"/>
                    </a:gs>
                  </a:gsLst>
                  <a:lin ang="5400000" scaled="0"/>
                </a:gradFill>
                <a:latin typeface="VIC" panose="00000500000000000000" pitchFamily="2" charset="0"/>
                <a:ea typeface="+mn-ea"/>
                <a:cs typeface="+mn-cs"/>
              </a:rPr>
              <a:t>4. A verification email will be sent to your email address. See an example of the verification code email sent to a user – note this code, you’ll need it in the next step.</a:t>
            </a:r>
          </a:p>
          <a:p>
            <a:r>
              <a:rPr lang="en-AU" sz="1400" b="0">
                <a:gradFill>
                  <a:gsLst>
                    <a:gs pos="2917">
                      <a:prstClr val="black"/>
                    </a:gs>
                    <a:gs pos="30000">
                      <a:prstClr val="black"/>
                    </a:gs>
                  </a:gsLst>
                  <a:lin ang="5400000" scaled="0"/>
                </a:gradFill>
                <a:latin typeface="VIC" panose="00000500000000000000" pitchFamily="2" charset="0"/>
                <a:ea typeface="+mn-ea"/>
                <a:cs typeface="+mn-cs"/>
              </a:rPr>
              <a:t>Check your junk or spam folders if the email doesn't land in your inbox promptly.</a:t>
            </a: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p:txBody>
      </p:sp>
      <p:pic>
        <p:nvPicPr>
          <p:cNvPr id="4098" name="Picture 6">
            <a:extLst>
              <a:ext uri="{FF2B5EF4-FFF2-40B4-BE49-F238E27FC236}">
                <a16:creationId xmlns:a16="http://schemas.microsoft.com/office/drawing/2014/main" id="{D753BEEB-348E-4852-8C4F-4B4C77ECD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820" y="5141435"/>
            <a:ext cx="3379203" cy="153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0C3488E-8BC9-434B-9672-A445867BFF08}"/>
              </a:ext>
            </a:extLst>
          </p:cNvPr>
          <p:cNvPicPr/>
          <p:nvPr/>
        </p:nvPicPr>
        <p:blipFill>
          <a:blip r:embed="rId3"/>
          <a:stretch>
            <a:fillRect/>
          </a:stretch>
        </p:blipFill>
        <p:spPr>
          <a:xfrm>
            <a:off x="7147280" y="1552962"/>
            <a:ext cx="2264708" cy="1746228"/>
          </a:xfrm>
          <a:prstGeom prst="rect">
            <a:avLst/>
          </a:prstGeom>
        </p:spPr>
      </p:pic>
      <p:pic>
        <p:nvPicPr>
          <p:cNvPr id="5" name="Picture 4">
            <a:extLst>
              <a:ext uri="{FF2B5EF4-FFF2-40B4-BE49-F238E27FC236}">
                <a16:creationId xmlns:a16="http://schemas.microsoft.com/office/drawing/2014/main" id="{F2896CED-B97D-496D-B5D1-75759964C5D9}"/>
              </a:ext>
            </a:extLst>
          </p:cNvPr>
          <p:cNvPicPr>
            <a:picLocks noChangeAspect="1"/>
          </p:cNvPicPr>
          <p:nvPr/>
        </p:nvPicPr>
        <p:blipFill>
          <a:blip r:embed="rId4"/>
          <a:stretch>
            <a:fillRect/>
          </a:stretch>
        </p:blipFill>
        <p:spPr>
          <a:xfrm>
            <a:off x="8090110" y="3168036"/>
            <a:ext cx="2004649" cy="1796166"/>
          </a:xfrm>
          <a:prstGeom prst="rect">
            <a:avLst/>
          </a:prstGeom>
        </p:spPr>
      </p:pic>
      <p:cxnSp>
        <p:nvCxnSpPr>
          <p:cNvPr id="18" name="Straight Arrow Connector 17">
            <a:extLst>
              <a:ext uri="{FF2B5EF4-FFF2-40B4-BE49-F238E27FC236}">
                <a16:creationId xmlns:a16="http://schemas.microsoft.com/office/drawing/2014/main" id="{B1375DC7-4854-4A44-8C63-84D8BCF60AB9}"/>
              </a:ext>
            </a:extLst>
          </p:cNvPr>
          <p:cNvCxnSpPr>
            <a:cxnSpLocks/>
          </p:cNvCxnSpPr>
          <p:nvPr/>
        </p:nvCxnSpPr>
        <p:spPr>
          <a:xfrm>
            <a:off x="6532189" y="2017013"/>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2AD8FB6-905B-43F8-ADBC-DE4E63B8A3EC}"/>
              </a:ext>
            </a:extLst>
          </p:cNvPr>
          <p:cNvSpPr/>
          <p:nvPr/>
        </p:nvSpPr>
        <p:spPr>
          <a:xfrm>
            <a:off x="6285301" y="1893569"/>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2</a:t>
            </a:r>
          </a:p>
        </p:txBody>
      </p:sp>
      <p:cxnSp>
        <p:nvCxnSpPr>
          <p:cNvPr id="20" name="Straight Arrow Connector 19">
            <a:extLst>
              <a:ext uri="{FF2B5EF4-FFF2-40B4-BE49-F238E27FC236}">
                <a16:creationId xmlns:a16="http://schemas.microsoft.com/office/drawing/2014/main" id="{7BB9ED28-3181-440F-BB67-E9033FA72A1B}"/>
              </a:ext>
            </a:extLst>
          </p:cNvPr>
          <p:cNvCxnSpPr>
            <a:cxnSpLocks/>
          </p:cNvCxnSpPr>
          <p:nvPr/>
        </p:nvCxnSpPr>
        <p:spPr>
          <a:xfrm>
            <a:off x="7430089" y="3510416"/>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EBF0EA1-AAB6-4F8F-BD23-6D6125910E31}"/>
              </a:ext>
            </a:extLst>
          </p:cNvPr>
          <p:cNvSpPr/>
          <p:nvPr/>
        </p:nvSpPr>
        <p:spPr>
          <a:xfrm>
            <a:off x="7183201" y="3386972"/>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3</a:t>
            </a:r>
          </a:p>
        </p:txBody>
      </p:sp>
      <p:cxnSp>
        <p:nvCxnSpPr>
          <p:cNvPr id="22" name="Straight Arrow Connector 21">
            <a:extLst>
              <a:ext uri="{FF2B5EF4-FFF2-40B4-BE49-F238E27FC236}">
                <a16:creationId xmlns:a16="http://schemas.microsoft.com/office/drawing/2014/main" id="{92EB2661-8E17-46E7-AFDD-18ECF2C91F62}"/>
              </a:ext>
            </a:extLst>
          </p:cNvPr>
          <p:cNvCxnSpPr>
            <a:cxnSpLocks/>
          </p:cNvCxnSpPr>
          <p:nvPr/>
        </p:nvCxnSpPr>
        <p:spPr>
          <a:xfrm>
            <a:off x="8079606" y="5763910"/>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BBA61EB-13D3-495A-950D-EDFB891DB56C}"/>
              </a:ext>
            </a:extLst>
          </p:cNvPr>
          <p:cNvSpPr/>
          <p:nvPr/>
        </p:nvSpPr>
        <p:spPr>
          <a:xfrm>
            <a:off x="7832718" y="5640466"/>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4</a:t>
            </a:r>
          </a:p>
        </p:txBody>
      </p:sp>
    </p:spTree>
    <p:extLst>
      <p:ext uri="{BB962C8B-B14F-4D97-AF65-F5344CB8AC3E}">
        <p14:creationId xmlns:p14="http://schemas.microsoft.com/office/powerpoint/2010/main" val="124635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9AC5AB-77DB-4F1C-9A2B-9EFAB93F1F28}"/>
              </a:ext>
            </a:extLst>
          </p:cNvPr>
          <p:cNvPicPr>
            <a:picLocks noChangeAspect="1"/>
          </p:cNvPicPr>
          <p:nvPr/>
        </p:nvPicPr>
        <p:blipFill>
          <a:blip r:embed="rId2"/>
          <a:stretch>
            <a:fillRect/>
          </a:stretch>
        </p:blipFill>
        <p:spPr>
          <a:xfrm>
            <a:off x="9275380" y="4069014"/>
            <a:ext cx="2406115" cy="2741851"/>
          </a:xfrm>
          <a:prstGeom prst="rect">
            <a:avLst/>
          </a:prstGeom>
        </p:spPr>
      </p:pic>
      <p:pic>
        <p:nvPicPr>
          <p:cNvPr id="4099" name="Picture 3">
            <a:extLst>
              <a:ext uri="{FF2B5EF4-FFF2-40B4-BE49-F238E27FC236}">
                <a16:creationId xmlns:a16="http://schemas.microsoft.com/office/drawing/2014/main" id="{A6B92B6B-EA85-430F-98A3-E5C40916D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505" y="1552962"/>
            <a:ext cx="2490491" cy="287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id="{B1375DC7-4854-4A44-8C63-84D8BCF60AB9}"/>
              </a:ext>
            </a:extLst>
          </p:cNvPr>
          <p:cNvCxnSpPr>
            <a:cxnSpLocks/>
          </p:cNvCxnSpPr>
          <p:nvPr/>
        </p:nvCxnSpPr>
        <p:spPr>
          <a:xfrm>
            <a:off x="6713602" y="2052710"/>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2AD8FB6-905B-43F8-ADBC-DE4E63B8A3EC}"/>
              </a:ext>
            </a:extLst>
          </p:cNvPr>
          <p:cNvSpPr/>
          <p:nvPr/>
        </p:nvSpPr>
        <p:spPr>
          <a:xfrm>
            <a:off x="6466714" y="1929266"/>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5</a:t>
            </a:r>
          </a:p>
        </p:txBody>
      </p:sp>
      <p:cxnSp>
        <p:nvCxnSpPr>
          <p:cNvPr id="22" name="Straight Arrow Connector 21">
            <a:extLst>
              <a:ext uri="{FF2B5EF4-FFF2-40B4-BE49-F238E27FC236}">
                <a16:creationId xmlns:a16="http://schemas.microsoft.com/office/drawing/2014/main" id="{AA16FD63-8885-49C5-A8C5-BAF86FB5C4FA}"/>
              </a:ext>
            </a:extLst>
          </p:cNvPr>
          <p:cNvCxnSpPr>
            <a:cxnSpLocks/>
          </p:cNvCxnSpPr>
          <p:nvPr/>
        </p:nvCxnSpPr>
        <p:spPr>
          <a:xfrm>
            <a:off x="8818896" y="4567062"/>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E5E6E26-861C-401C-BCEA-F95FE264AC0C}"/>
              </a:ext>
            </a:extLst>
          </p:cNvPr>
          <p:cNvSpPr/>
          <p:nvPr/>
        </p:nvSpPr>
        <p:spPr>
          <a:xfrm>
            <a:off x="8572008" y="4443618"/>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6</a:t>
            </a:r>
          </a:p>
        </p:txBody>
      </p:sp>
      <p:sp>
        <p:nvSpPr>
          <p:cNvPr id="14" name="Title 6">
            <a:extLst>
              <a:ext uri="{FF2B5EF4-FFF2-40B4-BE49-F238E27FC236}">
                <a16:creationId xmlns:a16="http://schemas.microsoft.com/office/drawing/2014/main" id="{E21D048B-46CC-4CF4-858D-9C27B3122F23}"/>
              </a:ext>
            </a:extLst>
          </p:cNvPr>
          <p:cNvSpPr>
            <a:spLocks noGrp="1"/>
          </p:cNvSpPr>
          <p:nvPr>
            <p:ph type="title"/>
          </p:nvPr>
        </p:nvSpPr>
        <p:spPr>
          <a:xfrm>
            <a:off x="719670" y="1"/>
            <a:ext cx="10186455" cy="1349375"/>
          </a:xfrm>
        </p:spPr>
        <p:txBody>
          <a:bodyPr/>
          <a:lstStyle/>
          <a:p>
            <a:r>
              <a:rPr lang="en-AU">
                <a:latin typeface="VIC SemiBold" panose="00000700000000000000" pitchFamily="2" charset="0"/>
              </a:rPr>
              <a:t>How to create a Microsoft account-step by step </a:t>
            </a:r>
            <a:endParaRPr lang="en-AU"/>
          </a:p>
        </p:txBody>
      </p:sp>
      <p:sp>
        <p:nvSpPr>
          <p:cNvPr id="15" name="Text Placeholder 1">
            <a:extLst>
              <a:ext uri="{FF2B5EF4-FFF2-40B4-BE49-F238E27FC236}">
                <a16:creationId xmlns:a16="http://schemas.microsoft.com/office/drawing/2014/main" id="{C32F91DC-973C-4AF2-9AF4-ADC77F2B5FE9}"/>
              </a:ext>
            </a:extLst>
          </p:cNvPr>
          <p:cNvSpPr txBox="1">
            <a:spLocks/>
          </p:cNvSpPr>
          <p:nvPr/>
        </p:nvSpPr>
        <p:spPr bwMode="auto">
          <a:xfrm>
            <a:off x="719668" y="1552962"/>
            <a:ext cx="5252508" cy="4708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800" b="1" kern="1200" baseline="0">
                <a:solidFill>
                  <a:schemeClr val="tx1"/>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a:solidFill>
                  <a:srgbClr val="CF6628"/>
                </a:solidFill>
                <a:latin typeface="VIC" panose="00000500000000000000" pitchFamily="2" charset="0"/>
                <a:ea typeface="+mn-ea"/>
                <a:cs typeface="+mn-cs"/>
              </a:rPr>
              <a:t>Create a Microsoft account</a:t>
            </a:r>
          </a:p>
          <a:p>
            <a:r>
              <a:rPr lang="en-AU" sz="1400" b="0">
                <a:gradFill>
                  <a:gsLst>
                    <a:gs pos="2917">
                      <a:prstClr val="black"/>
                    </a:gs>
                    <a:gs pos="30000">
                      <a:prstClr val="black"/>
                    </a:gs>
                  </a:gsLst>
                  <a:lin ang="5400000" scaled="0"/>
                </a:gradFill>
                <a:latin typeface="VIC" panose="00000500000000000000" pitchFamily="2" charset="0"/>
                <a:ea typeface="+mn-ea"/>
                <a:cs typeface="+mn-cs"/>
              </a:rPr>
              <a:t>5. Go back to the Microsoft setup page and enter the 4-digit code from the email</a:t>
            </a:r>
          </a:p>
          <a:p>
            <a:r>
              <a:rPr lang="en-AU" sz="1400" b="0">
                <a:gradFill>
                  <a:gsLst>
                    <a:gs pos="2917">
                      <a:prstClr val="black"/>
                    </a:gs>
                    <a:gs pos="30000">
                      <a:prstClr val="black"/>
                    </a:gs>
                  </a:gsLst>
                  <a:lin ang="5400000" scaled="0"/>
                </a:gradFill>
                <a:latin typeface="VIC" panose="00000500000000000000" pitchFamily="2" charset="0"/>
                <a:ea typeface="+mn-ea"/>
                <a:cs typeface="+mn-cs"/>
              </a:rPr>
              <a:t>Click </a:t>
            </a:r>
            <a:r>
              <a:rPr lang="en-AU" sz="1400">
                <a:gradFill>
                  <a:gsLst>
                    <a:gs pos="2917">
                      <a:prstClr val="black"/>
                    </a:gs>
                    <a:gs pos="30000">
                      <a:prstClr val="black"/>
                    </a:gs>
                  </a:gsLst>
                  <a:lin ang="5400000" scaled="0"/>
                </a:gradFill>
                <a:latin typeface="VIC" panose="00000500000000000000" pitchFamily="2" charset="0"/>
                <a:ea typeface="+mn-ea"/>
                <a:cs typeface="+mn-cs"/>
              </a:rPr>
              <a:t>Next</a:t>
            </a:r>
            <a:r>
              <a:rPr lang="en-AU" sz="1400" b="0">
                <a:gradFill>
                  <a:gsLst>
                    <a:gs pos="2917">
                      <a:prstClr val="black"/>
                    </a:gs>
                    <a:gs pos="30000">
                      <a:prstClr val="black"/>
                    </a:gs>
                  </a:gsLst>
                  <a:lin ang="5400000" scaled="0"/>
                </a:gradFill>
                <a:latin typeface="VIC" panose="00000500000000000000" pitchFamily="2" charset="0"/>
                <a:ea typeface="+mn-ea"/>
                <a:cs typeface="+mn-cs"/>
              </a:rPr>
              <a:t> to continue.</a:t>
            </a:r>
          </a:p>
          <a:p>
            <a:pPr fontAlgn="base"/>
            <a:r>
              <a:rPr lang="en-AU" sz="1400" b="0">
                <a:gradFill>
                  <a:gsLst>
                    <a:gs pos="2917">
                      <a:prstClr val="black"/>
                    </a:gs>
                    <a:gs pos="30000">
                      <a:prstClr val="black"/>
                    </a:gs>
                  </a:gsLst>
                  <a:lin ang="5400000" scaled="0"/>
                </a:gradFill>
                <a:latin typeface="VIC" panose="00000500000000000000" pitchFamily="2" charset="0"/>
                <a:ea typeface="+mn-ea"/>
                <a:cs typeface="+mn-cs"/>
              </a:rPr>
              <a:t>6. Enter the characters you see on your screen. </a:t>
            </a:r>
          </a:p>
          <a:p>
            <a:pPr fontAlgn="base"/>
            <a:r>
              <a:rPr lang="en-AU" sz="1400" b="0">
                <a:gradFill>
                  <a:gsLst>
                    <a:gs pos="2917">
                      <a:prstClr val="black"/>
                    </a:gs>
                    <a:gs pos="30000">
                      <a:prstClr val="black"/>
                    </a:gs>
                  </a:gsLst>
                  <a:lin ang="5400000" scaled="0"/>
                </a:gradFill>
                <a:latin typeface="VIC" panose="00000500000000000000" pitchFamily="2" charset="0"/>
                <a:ea typeface="+mn-ea"/>
                <a:cs typeface="+mn-cs"/>
              </a:rPr>
              <a:t>Click </a:t>
            </a:r>
            <a:r>
              <a:rPr lang="en-AU" sz="1400">
                <a:gradFill>
                  <a:gsLst>
                    <a:gs pos="2917">
                      <a:prstClr val="black"/>
                    </a:gs>
                    <a:gs pos="30000">
                      <a:prstClr val="black"/>
                    </a:gs>
                  </a:gsLst>
                  <a:lin ang="5400000" scaled="0"/>
                </a:gradFill>
                <a:latin typeface="VIC" panose="00000500000000000000" pitchFamily="2" charset="0"/>
                <a:ea typeface="+mn-ea"/>
                <a:cs typeface="+mn-cs"/>
              </a:rPr>
              <a:t>Next</a:t>
            </a:r>
            <a:r>
              <a:rPr lang="en-AU" sz="1400" b="0">
                <a:gradFill>
                  <a:gsLst>
                    <a:gs pos="2917">
                      <a:prstClr val="black"/>
                    </a:gs>
                    <a:gs pos="30000">
                      <a:prstClr val="black"/>
                    </a:gs>
                  </a:gsLst>
                  <a:lin ang="5400000" scaled="0"/>
                </a:gradFill>
                <a:latin typeface="VIC" panose="00000500000000000000" pitchFamily="2" charset="0"/>
                <a:ea typeface="+mn-ea"/>
                <a:cs typeface="+mn-cs"/>
              </a:rPr>
              <a:t> to continue.</a:t>
            </a:r>
          </a:p>
          <a:p>
            <a:pPr fontAlgn="base"/>
            <a:endParaRPr lang="en-AU" sz="1200">
              <a:solidFill>
                <a:prstClr val="black"/>
              </a:solidFill>
              <a:latin typeface="Segoe UI" panose="020B0502040204020203" pitchFamily="34" charset="0"/>
              <a:cs typeface="Segoe UI" panose="020B0502040204020203" pitchFamily="34" charset="0"/>
            </a:endParaRPr>
          </a:p>
          <a:p>
            <a:pPr marL="342900" indent="-342900">
              <a:buFont typeface="+mj-lt"/>
              <a:buAutoNum type="arabicPeriod" startAt="7"/>
            </a:pPr>
            <a:endParaRPr lang="en-AU" sz="1200"/>
          </a:p>
          <a:p>
            <a:pPr marL="342900" indent="-342900">
              <a:buFont typeface="+mj-lt"/>
              <a:buAutoNum type="arabicPeriod" startAt="7"/>
            </a:pPr>
            <a:endParaRPr lang="en-AU" sz="1200"/>
          </a:p>
          <a:p>
            <a:pPr marL="342900" indent="-342900">
              <a:buFont typeface="+mj-lt"/>
              <a:buAutoNum type="arabicPeriod" startAt="4"/>
            </a:pPr>
            <a:endParaRPr lang="en-AU" sz="1200"/>
          </a:p>
          <a:p>
            <a:pPr marL="342900" indent="-342900">
              <a:buFont typeface="+mj-lt"/>
              <a:buAutoNum type="arabicPeriod" startAt="4"/>
            </a:pPr>
            <a:endParaRPr lang="en-AU" sz="1200"/>
          </a:p>
          <a:p>
            <a:pPr marL="342900" indent="-342900">
              <a:buFont typeface="+mj-lt"/>
              <a:buAutoNum type="arabicPeriod" startAt="4"/>
            </a:pPr>
            <a:endParaRPr lang="en-AU" sz="1200"/>
          </a:p>
          <a:p>
            <a:pPr fontAlgn="base"/>
            <a:endParaRPr lang="en-AU" sz="1200"/>
          </a:p>
          <a:p>
            <a:pPr fontAlgn="base"/>
            <a:endParaRPr lang="en-AU" sz="1200"/>
          </a:p>
          <a:p>
            <a:pPr fontAlgn="base"/>
            <a:endParaRPr lang="en-AU" sz="1200"/>
          </a:p>
          <a:p>
            <a:pPr fontAlgn="base"/>
            <a:endParaRPr lang="en-AU" sz="1200"/>
          </a:p>
          <a:p>
            <a:pPr fontAlgn="base"/>
            <a:endParaRPr lang="en-AU" sz="1200"/>
          </a:p>
          <a:p>
            <a:pPr fontAlgn="base"/>
            <a:endParaRPr lang="en-AU" sz="1200"/>
          </a:p>
          <a:p>
            <a:pPr fontAlgn="base"/>
            <a:endParaRPr lang="en-AU" sz="1200"/>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p:txBody>
      </p:sp>
    </p:spTree>
    <p:extLst>
      <p:ext uri="{BB962C8B-B14F-4D97-AF65-F5344CB8AC3E}">
        <p14:creationId xmlns:p14="http://schemas.microsoft.com/office/powerpoint/2010/main" val="54911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5CD24B-35D3-4DE8-9501-D16EDCFBD3AE}"/>
              </a:ext>
            </a:extLst>
          </p:cNvPr>
          <p:cNvSpPr>
            <a:spLocks noGrp="1"/>
          </p:cNvSpPr>
          <p:nvPr>
            <p:ph type="title"/>
          </p:nvPr>
        </p:nvSpPr>
        <p:spPr>
          <a:xfrm>
            <a:off x="719670" y="1"/>
            <a:ext cx="10625270" cy="1349375"/>
          </a:xfrm>
        </p:spPr>
        <p:txBody>
          <a:bodyPr/>
          <a:lstStyle/>
          <a:p>
            <a:r>
              <a:rPr lang="en-AU">
                <a:latin typeface="VIC SemiBold" panose="00000700000000000000" pitchFamily="2" charset="0"/>
              </a:rPr>
              <a:t>How to create a Microsoft account-step by step </a:t>
            </a:r>
            <a:endParaRPr lang="en-AU"/>
          </a:p>
        </p:txBody>
      </p:sp>
      <p:cxnSp>
        <p:nvCxnSpPr>
          <p:cNvPr id="18" name="Straight Arrow Connector 17">
            <a:extLst>
              <a:ext uri="{FF2B5EF4-FFF2-40B4-BE49-F238E27FC236}">
                <a16:creationId xmlns:a16="http://schemas.microsoft.com/office/drawing/2014/main" id="{B1375DC7-4854-4A44-8C63-84D8BCF60AB9}"/>
              </a:ext>
            </a:extLst>
          </p:cNvPr>
          <p:cNvCxnSpPr>
            <a:cxnSpLocks/>
          </p:cNvCxnSpPr>
          <p:nvPr/>
        </p:nvCxnSpPr>
        <p:spPr>
          <a:xfrm>
            <a:off x="7010258" y="2424868"/>
            <a:ext cx="414130" cy="0"/>
          </a:xfrm>
          <a:prstGeom prst="straightConnector1">
            <a:avLst/>
          </a:prstGeom>
          <a:ln w="25400">
            <a:solidFill>
              <a:srgbClr val="CF6628"/>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2AD8FB6-905B-43F8-ADBC-DE4E63B8A3EC}"/>
              </a:ext>
            </a:extLst>
          </p:cNvPr>
          <p:cNvSpPr/>
          <p:nvPr/>
        </p:nvSpPr>
        <p:spPr>
          <a:xfrm>
            <a:off x="6763370" y="2301424"/>
            <a:ext cx="246888" cy="246888"/>
          </a:xfrm>
          <a:prstGeom prst="ellipse">
            <a:avLst/>
          </a:prstGeom>
          <a:noFill/>
          <a:ln w="19050">
            <a:solidFill>
              <a:srgbClr val="CF6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r>
              <a:rPr lang="en-AU" sz="1000">
                <a:solidFill>
                  <a:srgbClr val="CF6628"/>
                </a:solidFill>
                <a:latin typeface="Segoe UI Semibold" panose="020B0702040204020203" pitchFamily="34" charset="0"/>
                <a:cs typeface="Segoe UI Semibold" panose="020B0702040204020203" pitchFamily="34" charset="0"/>
              </a:rPr>
              <a:t>7</a:t>
            </a:r>
          </a:p>
        </p:txBody>
      </p:sp>
      <p:pic>
        <p:nvPicPr>
          <p:cNvPr id="17" name="Picture 16">
            <a:extLst>
              <a:ext uri="{FF2B5EF4-FFF2-40B4-BE49-F238E27FC236}">
                <a16:creationId xmlns:a16="http://schemas.microsoft.com/office/drawing/2014/main" id="{4C304D38-6B13-4B77-B8A3-8741A449F1F1}"/>
              </a:ext>
            </a:extLst>
          </p:cNvPr>
          <p:cNvPicPr>
            <a:picLocks noChangeAspect="1"/>
          </p:cNvPicPr>
          <p:nvPr/>
        </p:nvPicPr>
        <p:blipFill>
          <a:blip r:embed="rId2"/>
          <a:stretch>
            <a:fillRect/>
          </a:stretch>
        </p:blipFill>
        <p:spPr>
          <a:xfrm>
            <a:off x="7671276" y="1930806"/>
            <a:ext cx="2357382" cy="2059322"/>
          </a:xfrm>
          <a:prstGeom prst="rect">
            <a:avLst/>
          </a:prstGeom>
        </p:spPr>
      </p:pic>
      <p:pic>
        <p:nvPicPr>
          <p:cNvPr id="24" name="Picture 7">
            <a:extLst>
              <a:ext uri="{FF2B5EF4-FFF2-40B4-BE49-F238E27FC236}">
                <a16:creationId xmlns:a16="http://schemas.microsoft.com/office/drawing/2014/main" id="{36606B7D-BFA3-4C4B-BE6B-DEA40CE37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324" y="4113573"/>
            <a:ext cx="3510603" cy="17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D07D48C9-180E-4EA0-B69D-B05D961251A2}"/>
              </a:ext>
            </a:extLst>
          </p:cNvPr>
          <p:cNvSpPr txBox="1">
            <a:spLocks/>
          </p:cNvSpPr>
          <p:nvPr/>
        </p:nvSpPr>
        <p:spPr bwMode="auto">
          <a:xfrm>
            <a:off x="719669" y="1552962"/>
            <a:ext cx="5252508" cy="4241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800" b="1" kern="1200" baseline="0">
                <a:solidFill>
                  <a:schemeClr val="tx1"/>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400"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000"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18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600">
                <a:solidFill>
                  <a:srgbClr val="CF6628"/>
                </a:solidFill>
                <a:latin typeface="VIC" panose="00000500000000000000" pitchFamily="2" charset="0"/>
                <a:ea typeface="+mn-ea"/>
                <a:cs typeface="+mn-cs"/>
              </a:rPr>
              <a:t>Create a Microsoft account</a:t>
            </a:r>
          </a:p>
          <a:p>
            <a:pPr fontAlgn="base"/>
            <a:r>
              <a:rPr lang="en-AU" sz="1400" b="0">
                <a:solidFill>
                  <a:prstClr val="black"/>
                </a:solidFill>
                <a:latin typeface="VIC" panose="00000500000000000000" pitchFamily="2" charset="0"/>
                <a:cs typeface="Segoe UI" panose="020B0502040204020203" pitchFamily="34" charset="0"/>
              </a:rPr>
              <a:t>7. When prompted with </a:t>
            </a:r>
            <a:r>
              <a:rPr lang="en-AU" sz="1400" b="0" i="1">
                <a:solidFill>
                  <a:prstClr val="black"/>
                </a:solidFill>
                <a:latin typeface="VIC" panose="00000500000000000000" pitchFamily="2" charset="0"/>
                <a:cs typeface="Segoe UI" panose="020B0502040204020203" pitchFamily="34" charset="0"/>
              </a:rPr>
              <a:t>More information required</a:t>
            </a:r>
            <a:r>
              <a:rPr lang="en-AU" sz="1400" b="0">
                <a:solidFill>
                  <a:prstClr val="black"/>
                </a:solidFill>
                <a:latin typeface="VIC" panose="00000500000000000000" pitchFamily="2" charset="0"/>
                <a:cs typeface="Segoe UI" panose="020B0502040204020203" pitchFamily="34" charset="0"/>
              </a:rPr>
              <a:t>, click </a:t>
            </a:r>
            <a:r>
              <a:rPr lang="en-AU" sz="1400">
                <a:solidFill>
                  <a:prstClr val="black"/>
                </a:solidFill>
                <a:latin typeface="VIC" panose="00000500000000000000" pitchFamily="2" charset="0"/>
                <a:cs typeface="Segoe UI" panose="020B0502040204020203" pitchFamily="34" charset="0"/>
              </a:rPr>
              <a:t>Next</a:t>
            </a:r>
            <a:endParaRPr lang="en-AU" sz="1400" b="0">
              <a:solidFill>
                <a:prstClr val="black"/>
              </a:solidFill>
              <a:latin typeface="VIC" panose="00000500000000000000" pitchFamily="2" charset="0"/>
              <a:cs typeface="Segoe UI" panose="020B0502040204020203" pitchFamily="34" charset="0"/>
            </a:endParaRPr>
          </a:p>
          <a:p>
            <a:pPr fontAlgn="base"/>
            <a:r>
              <a:rPr lang="en-AU" sz="1400" b="0">
                <a:solidFill>
                  <a:prstClr val="black"/>
                </a:solidFill>
                <a:latin typeface="VIC" panose="00000500000000000000" pitchFamily="2" charset="0"/>
                <a:cs typeface="Segoe UI" panose="020B0502040204020203" pitchFamily="34" charset="0"/>
              </a:rPr>
              <a:t>8. Microsoft will request a second level of authentication. At this point, you’ll be required to select the region, method of notification and the phone number that you wish to receive a notification. </a:t>
            </a:r>
          </a:p>
          <a:p>
            <a:pPr fontAlgn="base"/>
            <a:r>
              <a:rPr lang="en-AU" sz="1400" b="0">
                <a:solidFill>
                  <a:prstClr val="black"/>
                </a:solidFill>
                <a:latin typeface="VIC" panose="00000500000000000000" pitchFamily="2" charset="0"/>
                <a:cs typeface="Segoe UI" panose="020B0502040204020203" pitchFamily="34" charset="0"/>
              </a:rPr>
              <a:t>This extra layer of security helps ensure only people who are authorised can access the SDE.</a:t>
            </a:r>
          </a:p>
          <a:p>
            <a:r>
              <a:rPr lang="en-AU" sz="1400" b="0">
                <a:solidFill>
                  <a:prstClr val="black"/>
                </a:solidFill>
                <a:latin typeface="VIC" panose="00000500000000000000" pitchFamily="2" charset="0"/>
                <a:cs typeface="Segoe UI" panose="020B0502040204020203" pitchFamily="34" charset="0"/>
              </a:rPr>
              <a:t>Select </a:t>
            </a:r>
            <a:r>
              <a:rPr lang="en-AU" sz="1400">
                <a:solidFill>
                  <a:prstClr val="black"/>
                </a:solidFill>
                <a:latin typeface="VIC" panose="00000500000000000000" pitchFamily="2" charset="0"/>
                <a:cs typeface="Segoe UI" panose="020B0502040204020203" pitchFamily="34" charset="0"/>
              </a:rPr>
              <a:t>Next</a:t>
            </a:r>
            <a:r>
              <a:rPr lang="en-AU" sz="1400" b="0">
                <a:solidFill>
                  <a:prstClr val="black"/>
                </a:solidFill>
                <a:latin typeface="VIC" panose="00000500000000000000" pitchFamily="2" charset="0"/>
                <a:cs typeface="Segoe UI" panose="020B0502040204020203" pitchFamily="34" charset="0"/>
              </a:rPr>
              <a:t> to continue. This will take you to the Secure Data Exchange site. </a:t>
            </a:r>
          </a:p>
          <a:p>
            <a:pPr fontAlgn="base"/>
            <a:endParaRPr lang="en-US" sz="800">
              <a:solidFill>
                <a:prstClr val="black"/>
              </a:solidFill>
              <a:latin typeface="Segoe UI" panose="020B0502040204020203" pitchFamily="34" charset="0"/>
              <a:cs typeface="Segoe UI" panose="020B0502040204020203" pitchFamily="34" charset="0"/>
            </a:endParaRPr>
          </a:p>
          <a:p>
            <a:pPr fontAlgn="base"/>
            <a:endParaRPr lang="en-US" sz="800">
              <a:solidFill>
                <a:prstClr val="black"/>
              </a:solidFill>
              <a:latin typeface="Segoe UI" panose="020B0502040204020203" pitchFamily="34" charset="0"/>
              <a:cs typeface="Segoe UI" panose="020B0502040204020203" pitchFamily="34" charset="0"/>
            </a:endParaRPr>
          </a:p>
          <a:p>
            <a:endParaRPr lang="en-AU" sz="1200">
              <a:solidFill>
                <a:srgbClr val="E45205"/>
              </a:solidFill>
              <a:latin typeface="Segoe UI Semibold" panose="020B0702040204020203" pitchFamily="34" charset="0"/>
              <a:cs typeface="Segoe UI Semibold" panose="020B0702040204020203" pitchFamily="34" charset="0"/>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a:p>
            <a:endParaRPr lang="en-AU" sz="1200" b="0">
              <a:gradFill>
                <a:gsLst>
                  <a:gs pos="2917">
                    <a:prstClr val="black"/>
                  </a:gs>
                  <a:gs pos="30000">
                    <a:prstClr val="black"/>
                  </a:gs>
                </a:gsLst>
                <a:lin ang="5400000" scaled="0"/>
              </a:gradFill>
              <a:latin typeface="VIC" panose="00000500000000000000" pitchFamily="2" charset="0"/>
              <a:ea typeface="+mn-ea"/>
              <a:cs typeface="+mn-cs"/>
            </a:endParaRPr>
          </a:p>
        </p:txBody>
      </p:sp>
      <p:sp>
        <p:nvSpPr>
          <p:cNvPr id="15" name="Rectangle 14">
            <a:extLst>
              <a:ext uri="{FF2B5EF4-FFF2-40B4-BE49-F238E27FC236}">
                <a16:creationId xmlns:a16="http://schemas.microsoft.com/office/drawing/2014/main" id="{BF545051-EE13-4F9B-8857-0DADB7DF059E}"/>
              </a:ext>
              <a:ext uri="{C183D7F6-B498-43B3-948B-1728B52AA6E4}">
                <adec:decorative xmlns:adec="http://schemas.microsoft.com/office/drawing/2017/decorative" val="1"/>
              </a:ext>
            </a:extLst>
          </p:cNvPr>
          <p:cNvSpPr/>
          <p:nvPr/>
        </p:nvSpPr>
        <p:spPr>
          <a:xfrm>
            <a:off x="0" y="6124353"/>
            <a:ext cx="5252509" cy="733646"/>
          </a:xfrm>
          <a:prstGeom prst="rect">
            <a:avLst/>
          </a:prstGeom>
          <a:solidFill>
            <a:srgbClr val="CF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endParaRPr lang="en-AU" sz="1300">
              <a:latin typeface="VIC" panose="00000500000000000000" pitchFamily="2" charset="0"/>
            </a:endParaRPr>
          </a:p>
        </p:txBody>
      </p:sp>
      <p:sp>
        <p:nvSpPr>
          <p:cNvPr id="20" name="TextBox 19">
            <a:extLst>
              <a:ext uri="{FF2B5EF4-FFF2-40B4-BE49-F238E27FC236}">
                <a16:creationId xmlns:a16="http://schemas.microsoft.com/office/drawing/2014/main" id="{F83BDDA6-5D20-4617-B9D9-A827CFFA2F9D}"/>
              </a:ext>
            </a:extLst>
          </p:cNvPr>
          <p:cNvSpPr txBox="1"/>
          <p:nvPr/>
        </p:nvSpPr>
        <p:spPr>
          <a:xfrm>
            <a:off x="0" y="6183404"/>
            <a:ext cx="5656521" cy="646331"/>
          </a:xfrm>
          <a:prstGeom prst="rect">
            <a:avLst/>
          </a:prstGeom>
          <a:noFill/>
        </p:spPr>
        <p:txBody>
          <a:bodyPr wrap="square">
            <a:spAutoFit/>
          </a:bodyPr>
          <a:lstStyle/>
          <a:p>
            <a:pPr fontAlgn="base"/>
            <a:r>
              <a:rPr lang="en-AU" sz="1200" b="1" i="1">
                <a:solidFill>
                  <a:schemeClr val="bg1"/>
                </a:solidFill>
                <a:latin typeface="VIC" panose="00000500000000000000" pitchFamily="2" charset="0"/>
                <a:cs typeface="Segoe UI"/>
              </a:rPr>
              <a:t>Note: </a:t>
            </a:r>
            <a:r>
              <a:rPr lang="en-AU" sz="1200" b="0" i="1">
                <a:solidFill>
                  <a:schemeClr val="bg1"/>
                </a:solidFill>
                <a:latin typeface="VIC" panose="00000500000000000000" pitchFamily="2" charset="0"/>
                <a:cs typeface="Segoe UI"/>
              </a:rPr>
              <a:t>please record your account details and keep them secure. The account you create with Microsoft is required to access this site and based on these credentials.</a:t>
            </a:r>
            <a:endParaRPr lang="en-AU" sz="1200" i="1">
              <a:solidFill>
                <a:schemeClr val="bg1"/>
              </a:solidFill>
              <a:latin typeface="VIC" panose="00000500000000000000" pitchFamily="2" charset="0"/>
              <a:cs typeface="Segoe UI" panose="020B0502040204020203" pitchFamily="34" charset="0"/>
            </a:endParaRPr>
          </a:p>
        </p:txBody>
      </p:sp>
    </p:spTree>
    <p:extLst>
      <p:ext uri="{BB962C8B-B14F-4D97-AF65-F5344CB8AC3E}">
        <p14:creationId xmlns:p14="http://schemas.microsoft.com/office/powerpoint/2010/main" val="81449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983445-E85A-41CA-AF9A-61AB204355FA}"/>
              </a:ext>
            </a:extLst>
          </p:cNvPr>
          <p:cNvPicPr>
            <a:picLocks noChangeAspect="1"/>
          </p:cNvPicPr>
          <p:nvPr/>
        </p:nvPicPr>
        <p:blipFill rotWithShape="1">
          <a:blip r:embed="rId3"/>
          <a:srcRect b="12631"/>
          <a:stretch/>
        </p:blipFill>
        <p:spPr>
          <a:xfrm>
            <a:off x="8339880" y="1833882"/>
            <a:ext cx="3627857" cy="1505023"/>
          </a:xfrm>
          <a:prstGeom prst="rect">
            <a:avLst/>
          </a:prstGeom>
        </p:spPr>
      </p:pic>
      <p:pic>
        <p:nvPicPr>
          <p:cNvPr id="20" name="Picture 19">
            <a:extLst>
              <a:ext uri="{FF2B5EF4-FFF2-40B4-BE49-F238E27FC236}">
                <a16:creationId xmlns:a16="http://schemas.microsoft.com/office/drawing/2014/main" id="{51581D96-0D22-4BC7-B44D-114BE6DDF1C3}"/>
              </a:ext>
            </a:extLst>
          </p:cNvPr>
          <p:cNvPicPr>
            <a:picLocks noChangeAspect="1"/>
          </p:cNvPicPr>
          <p:nvPr/>
        </p:nvPicPr>
        <p:blipFill>
          <a:blip r:embed="rId4"/>
          <a:stretch>
            <a:fillRect/>
          </a:stretch>
        </p:blipFill>
        <p:spPr>
          <a:xfrm>
            <a:off x="5648779" y="2440714"/>
            <a:ext cx="2967183" cy="2156763"/>
          </a:xfrm>
          <a:prstGeom prst="rect">
            <a:avLst/>
          </a:prstGeom>
        </p:spPr>
      </p:pic>
      <p:sp>
        <p:nvSpPr>
          <p:cNvPr id="5" name="Title 4">
            <a:extLst>
              <a:ext uri="{FF2B5EF4-FFF2-40B4-BE49-F238E27FC236}">
                <a16:creationId xmlns:a16="http://schemas.microsoft.com/office/drawing/2014/main" id="{11A0ECD7-C48D-4F96-B097-6B67E18D8104}"/>
              </a:ext>
            </a:extLst>
          </p:cNvPr>
          <p:cNvSpPr>
            <a:spLocks noGrp="1"/>
          </p:cNvSpPr>
          <p:nvPr>
            <p:ph type="title"/>
          </p:nvPr>
        </p:nvSpPr>
        <p:spPr>
          <a:noFill/>
          <a:ln>
            <a:noFill/>
          </a:ln>
        </p:spPr>
        <p:txBody>
          <a:bodyPr vert="horz" wrap="square" lIns="0" tIns="0" rIns="0" bIns="0" numCol="1" anchor="ctr" anchorCtr="0" compatLnSpc="1">
            <a:prstTxWarp prst="textNoShape">
              <a:avLst/>
            </a:prstTxWarp>
          </a:bodyPr>
          <a:lstStyle/>
          <a:p>
            <a:pPr>
              <a:lnSpc>
                <a:spcPct val="110000"/>
              </a:lnSpc>
            </a:pPr>
            <a:r>
              <a:rPr lang="en-AU" sz="3200">
                <a:latin typeface="VIC SemiBold" panose="00000700000000000000" pitchFamily="2" charset="0"/>
              </a:rPr>
              <a:t>Uploading files</a:t>
            </a:r>
          </a:p>
        </p:txBody>
      </p:sp>
      <p:sp>
        <p:nvSpPr>
          <p:cNvPr id="3" name="Content Placeholder 2">
            <a:extLst>
              <a:ext uri="{FF2B5EF4-FFF2-40B4-BE49-F238E27FC236}">
                <a16:creationId xmlns:a16="http://schemas.microsoft.com/office/drawing/2014/main" id="{DB50692B-EE0F-4452-8EE4-8EF243A0F027}"/>
              </a:ext>
            </a:extLst>
          </p:cNvPr>
          <p:cNvSpPr>
            <a:spLocks noGrp="1"/>
          </p:cNvSpPr>
          <p:nvPr>
            <p:ph idx="1"/>
          </p:nvPr>
        </p:nvSpPr>
        <p:spPr/>
        <p:txBody>
          <a:bodyPr/>
          <a:lstStyle/>
          <a:p>
            <a:r>
              <a:rPr lang="en-US" sz="1600" b="0">
                <a:solidFill>
                  <a:prstClr val="black"/>
                </a:solidFill>
                <a:latin typeface="VIC" panose="00000500000000000000" pitchFamily="2" charset="0"/>
                <a:ea typeface="Segoe UI" panose="020B0502040204020203" pitchFamily="34" charset="0"/>
                <a:cs typeface="Segoe UI" panose="020B0502040204020203" pitchFamily="34" charset="0"/>
              </a:rPr>
              <a:t>To upload files, you need to start by finding your SDE site. You can access this via a link, a saved bookmark or by searching for it through </a:t>
            </a:r>
            <a:r>
              <a:rPr lang="en-US" sz="1600" b="0">
                <a:solidFill>
                  <a:prstClr val="black"/>
                </a:solidFill>
                <a:latin typeface="VIC" panose="00000500000000000000" pitchFamily="2" charset="0"/>
                <a:ea typeface="Segoe UI" panose="020B0502040204020203" pitchFamily="34" charset="0"/>
                <a:cs typeface="Segoe UI" panose="020B0502040204020203" pitchFamily="34" charset="0"/>
                <a:hlinkClick r:id="rId5"/>
              </a:rPr>
              <a:t>SharePoint’s homepage</a:t>
            </a:r>
            <a:r>
              <a:rPr lang="en-US" sz="1600" b="0">
                <a:solidFill>
                  <a:prstClr val="black"/>
                </a:solidFill>
                <a:latin typeface="VIC" panose="00000500000000000000" pitchFamily="2" charset="0"/>
                <a:ea typeface="Segoe UI" panose="020B0502040204020203" pitchFamily="34" charset="0"/>
                <a:cs typeface="Segoe UI" panose="020B0502040204020203" pitchFamily="34" charset="0"/>
              </a:rPr>
              <a:t>. If you don’t know how to access the page, speak to one of the Site Owners.</a:t>
            </a:r>
          </a:p>
          <a:p>
            <a:endParaRPr lang="en-AU" sz="1600" b="0">
              <a:latin typeface="VIC" panose="00000500000000000000" pitchFamily="2" charset="0"/>
            </a:endParaRPr>
          </a:p>
        </p:txBody>
      </p:sp>
      <p:sp>
        <p:nvSpPr>
          <p:cNvPr id="25" name="TextBox 24">
            <a:extLst>
              <a:ext uri="{FF2B5EF4-FFF2-40B4-BE49-F238E27FC236}">
                <a16:creationId xmlns:a16="http://schemas.microsoft.com/office/drawing/2014/main" id="{39453F39-F8FE-4E27-BD35-6D54C9482A8A}"/>
              </a:ext>
            </a:extLst>
          </p:cNvPr>
          <p:cNvSpPr txBox="1"/>
          <p:nvPr/>
        </p:nvSpPr>
        <p:spPr>
          <a:xfrm>
            <a:off x="659148" y="2134977"/>
            <a:ext cx="4950480" cy="2809231"/>
          </a:xfrm>
          <a:prstGeom prst="rect">
            <a:avLst/>
          </a:prstGeom>
          <a:noFill/>
          <a:ln>
            <a:noFill/>
          </a:ln>
        </p:spPr>
        <p:txBody>
          <a:bodyPr wrap="square">
            <a:spAutoFit/>
          </a:bodyPr>
          <a:lstStyle/>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Open the Secure Data Exchange (SDE) site</a:t>
            </a:r>
          </a:p>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To upload files, click on the </a:t>
            </a:r>
            <a:r>
              <a:rPr lang="en-US" sz="1400" i="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Inbound </a:t>
            </a: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tile </a:t>
            </a:r>
          </a:p>
          <a:p>
            <a:pPr marL="228594" indent="-228594" defTabSz="914377" eaLnBrk="1" fontAlgn="auto" hangingPunct="1">
              <a:lnSpc>
                <a:spcPct val="90000"/>
              </a:lnSpc>
              <a:spcBef>
                <a:spcPts val="0"/>
              </a:spcBef>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Click on the folder of the relevant dataset or your external organisation name</a:t>
            </a:r>
          </a:p>
          <a:p>
            <a:pPr marL="228600" indent="-228600">
              <a:lnSpc>
                <a:spcPct val="90000"/>
              </a:lnSpc>
              <a:spcAft>
                <a:spcPts val="601"/>
              </a:spcAft>
              <a:buFontTx/>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Now you can simply drag and drop the file onto the page, and it will be uploaded. Alternately you can click on the </a:t>
            </a:r>
            <a:r>
              <a:rPr lang="en-US" sz="1400" b="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Upload</a:t>
            </a: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 option on the action ribbon and select to upload a file</a:t>
            </a:r>
          </a:p>
          <a:p>
            <a:pPr marL="228600" indent="-228600">
              <a:lnSpc>
                <a:spcPct val="90000"/>
              </a:lnSpc>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If you do choose to use the </a:t>
            </a:r>
            <a:r>
              <a:rPr lang="en-US" sz="1400" b="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Upload</a:t>
            </a: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 option, locate the file you wish to upload, select it and click </a:t>
            </a:r>
            <a:r>
              <a:rPr lang="en-US" sz="1400" b="1">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Open</a:t>
            </a:r>
          </a:p>
          <a:p>
            <a:pPr marL="228594" indent="-228594">
              <a:lnSpc>
                <a:spcPct val="90000"/>
              </a:lnSpc>
              <a:spcAft>
                <a:spcPts val="601"/>
              </a:spcAft>
              <a:buAutoNum type="arabicPeriod"/>
              <a:defRPr/>
            </a:pPr>
            <a:r>
              <a:rPr lang="en-US" sz="1400">
                <a:gradFill>
                  <a:gsLst>
                    <a:gs pos="2917">
                      <a:prstClr val="black"/>
                    </a:gs>
                    <a:gs pos="30000">
                      <a:prstClr val="black"/>
                    </a:gs>
                  </a:gsLst>
                  <a:lin ang="5400000" scaled="0"/>
                </a:gradFill>
                <a:latin typeface="VIC" panose="00000500000000000000" pitchFamily="2" charset="0"/>
                <a:ea typeface="BatangChe" panose="02030609000101010101" pitchFamily="49" charset="-127"/>
                <a:cs typeface="Segoe UI" panose="020B0502040204020203" pitchFamily="34" charset="0"/>
              </a:rPr>
              <a:t>Once the file has finished uploading it will be available for the departmental to access.</a:t>
            </a:r>
          </a:p>
        </p:txBody>
      </p:sp>
      <p:sp>
        <p:nvSpPr>
          <p:cNvPr id="43" name="Rectangle 42">
            <a:extLst>
              <a:ext uri="{FF2B5EF4-FFF2-40B4-BE49-F238E27FC236}">
                <a16:creationId xmlns:a16="http://schemas.microsoft.com/office/drawing/2014/main" id="{62949EF0-BFA8-464D-A0D4-8F83F96B771E}"/>
              </a:ext>
              <a:ext uri="{C183D7F6-B498-43B3-948B-1728B52AA6E4}">
                <adec:decorative xmlns:adec="http://schemas.microsoft.com/office/drawing/2017/decorative" val="1"/>
              </a:ext>
            </a:extLst>
          </p:cNvPr>
          <p:cNvSpPr/>
          <p:nvPr/>
        </p:nvSpPr>
        <p:spPr>
          <a:xfrm>
            <a:off x="0" y="5986413"/>
            <a:ext cx="5609628" cy="871586"/>
          </a:xfrm>
          <a:prstGeom prst="rect">
            <a:avLst/>
          </a:prstGeom>
          <a:solidFill>
            <a:srgbClr val="CF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spcBef>
                <a:spcPts val="0"/>
              </a:spcBef>
              <a:spcAft>
                <a:spcPts val="600"/>
              </a:spcAft>
            </a:pPr>
            <a:endParaRPr lang="en-AU" sz="1300">
              <a:latin typeface="VIC" panose="00000500000000000000" pitchFamily="2" charset="0"/>
            </a:endParaRPr>
          </a:p>
        </p:txBody>
      </p:sp>
      <p:sp>
        <p:nvSpPr>
          <p:cNvPr id="44" name="TextBox 43">
            <a:extLst>
              <a:ext uri="{FF2B5EF4-FFF2-40B4-BE49-F238E27FC236}">
                <a16:creationId xmlns:a16="http://schemas.microsoft.com/office/drawing/2014/main" id="{4EF35671-BF96-490A-8A16-4933FECCCE40}"/>
              </a:ext>
            </a:extLst>
          </p:cNvPr>
          <p:cNvSpPr txBox="1"/>
          <p:nvPr/>
        </p:nvSpPr>
        <p:spPr>
          <a:xfrm>
            <a:off x="0" y="5986413"/>
            <a:ext cx="5656521" cy="869469"/>
          </a:xfrm>
          <a:prstGeom prst="rect">
            <a:avLst/>
          </a:prstGeom>
          <a:noFill/>
          <a:ln>
            <a:noFill/>
          </a:ln>
        </p:spPr>
        <p:txBody>
          <a:bodyPr wrap="square">
            <a:spAutoFit/>
          </a:bodyPr>
          <a:lstStyle/>
          <a:p>
            <a:pPr>
              <a:spcBef>
                <a:spcPts val="300"/>
              </a:spcBef>
              <a:defRPr/>
            </a:pPr>
            <a:r>
              <a:rPr lang="en-AU" sz="1200" b="1">
                <a:solidFill>
                  <a:schemeClr val="bg1"/>
                </a:solidFill>
                <a:latin typeface="VIC" panose="00000500000000000000" pitchFamily="2" charset="0"/>
                <a:ea typeface="Segoe UI" panose="020B0502040204020203" pitchFamily="34" charset="0"/>
                <a:cs typeface="Segoe UI" panose="020B0502040204020203" pitchFamily="34" charset="0"/>
              </a:rPr>
              <a:t>Handy Hint!</a:t>
            </a:r>
            <a:r>
              <a:rPr lang="en-AU" sz="1200" i="1">
                <a:solidFill>
                  <a:schemeClr val="bg1"/>
                </a:solidFill>
                <a:latin typeface="VIC" panose="00000500000000000000" pitchFamily="2" charset="0"/>
                <a:ea typeface="Segoe UI" panose="020B0502040204020203" pitchFamily="34" charset="0"/>
                <a:cs typeface="Segoe UI" panose="020B0502040204020203" pitchFamily="34" charset="0"/>
              </a:rPr>
              <a:t> </a:t>
            </a:r>
          </a:p>
          <a:p>
            <a:pPr>
              <a:spcBef>
                <a:spcPts val="300"/>
              </a:spcBef>
              <a:defRPr/>
            </a:pPr>
            <a:r>
              <a:rPr lang="en-AU" sz="1200" i="1">
                <a:solidFill>
                  <a:schemeClr val="bg1"/>
                </a:solidFill>
                <a:latin typeface="VIC" panose="00000500000000000000" pitchFamily="2" charset="0"/>
                <a:ea typeface="Segoe UI" panose="020B0502040204020203" pitchFamily="34" charset="0"/>
                <a:cs typeface="Segoe UI" panose="020B0502040204020203" pitchFamily="34" charset="0"/>
              </a:rPr>
              <a:t>Each file uploaded to a folder needs a unique name! The SDE won’t let you upload a file with the same name in that folder, so always give your file a unique name i.e.. AustinHealthdata20200615</a:t>
            </a:r>
          </a:p>
        </p:txBody>
      </p:sp>
      <p:pic>
        <p:nvPicPr>
          <p:cNvPr id="45" name="Picture 44">
            <a:extLst>
              <a:ext uri="{FF2B5EF4-FFF2-40B4-BE49-F238E27FC236}">
                <a16:creationId xmlns:a16="http://schemas.microsoft.com/office/drawing/2014/main" id="{3588DB05-017A-496E-A7F9-D1823207BA65}"/>
              </a:ext>
            </a:extLst>
          </p:cNvPr>
          <p:cNvPicPr>
            <a:picLocks noChangeAspect="1"/>
          </p:cNvPicPr>
          <p:nvPr/>
        </p:nvPicPr>
        <p:blipFill>
          <a:blip r:embed="rId6"/>
          <a:stretch>
            <a:fillRect/>
          </a:stretch>
        </p:blipFill>
        <p:spPr>
          <a:xfrm>
            <a:off x="8655113" y="3561825"/>
            <a:ext cx="2514933" cy="1576157"/>
          </a:xfrm>
          <a:prstGeom prst="rect">
            <a:avLst/>
          </a:prstGeom>
        </p:spPr>
      </p:pic>
      <p:pic>
        <p:nvPicPr>
          <p:cNvPr id="48" name="Picture 47">
            <a:extLst>
              <a:ext uri="{FF2B5EF4-FFF2-40B4-BE49-F238E27FC236}">
                <a16:creationId xmlns:a16="http://schemas.microsoft.com/office/drawing/2014/main" id="{E5F292ED-2018-4946-9B23-D0F12E9EEAA7}"/>
              </a:ext>
            </a:extLst>
          </p:cNvPr>
          <p:cNvPicPr>
            <a:picLocks noChangeAspect="1"/>
          </p:cNvPicPr>
          <p:nvPr/>
        </p:nvPicPr>
        <p:blipFill>
          <a:blip r:embed="rId7"/>
          <a:stretch>
            <a:fillRect/>
          </a:stretch>
        </p:blipFill>
        <p:spPr>
          <a:xfrm>
            <a:off x="7608640" y="4796929"/>
            <a:ext cx="2815336" cy="1741445"/>
          </a:xfrm>
          <a:prstGeom prst="rect">
            <a:avLst/>
          </a:prstGeom>
        </p:spPr>
      </p:pic>
      <p:cxnSp>
        <p:nvCxnSpPr>
          <p:cNvPr id="49" name="Straight Arrow Connector 48">
            <a:extLst>
              <a:ext uri="{FF2B5EF4-FFF2-40B4-BE49-F238E27FC236}">
                <a16:creationId xmlns:a16="http://schemas.microsoft.com/office/drawing/2014/main" id="{5FC622E6-EDEA-46C5-AF18-A38B9E506A78}"/>
              </a:ext>
            </a:extLst>
          </p:cNvPr>
          <p:cNvCxnSpPr>
            <a:cxnSpLocks/>
          </p:cNvCxnSpPr>
          <p:nvPr/>
        </p:nvCxnSpPr>
        <p:spPr>
          <a:xfrm flipH="1">
            <a:off x="6477996" y="2115378"/>
            <a:ext cx="842729" cy="5148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7BB7400E-B6FF-436B-926F-7A165D436CF0}"/>
              </a:ext>
            </a:extLst>
          </p:cNvPr>
          <p:cNvCxnSpPr>
            <a:cxnSpLocks/>
          </p:cNvCxnSpPr>
          <p:nvPr/>
        </p:nvCxnSpPr>
        <p:spPr>
          <a:xfrm flipH="1">
            <a:off x="9267696" y="2516624"/>
            <a:ext cx="772429" cy="6667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15CF9602-E7E1-450F-ABBD-DC56D9A54B20}"/>
              </a:ext>
            </a:extLst>
          </p:cNvPr>
          <p:cNvSpPr txBox="1"/>
          <p:nvPr/>
        </p:nvSpPr>
        <p:spPr>
          <a:xfrm>
            <a:off x="7310582" y="1971464"/>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2</a:t>
            </a:r>
          </a:p>
        </p:txBody>
      </p:sp>
      <p:sp>
        <p:nvSpPr>
          <p:cNvPr id="52" name="TextBox 51">
            <a:extLst>
              <a:ext uri="{FF2B5EF4-FFF2-40B4-BE49-F238E27FC236}">
                <a16:creationId xmlns:a16="http://schemas.microsoft.com/office/drawing/2014/main" id="{F889AA05-57F6-4E21-9C6A-5ED786D1A84D}"/>
              </a:ext>
            </a:extLst>
          </p:cNvPr>
          <p:cNvSpPr txBox="1"/>
          <p:nvPr/>
        </p:nvSpPr>
        <p:spPr>
          <a:xfrm>
            <a:off x="10023582" y="2278098"/>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3</a:t>
            </a:r>
          </a:p>
        </p:txBody>
      </p:sp>
      <p:cxnSp>
        <p:nvCxnSpPr>
          <p:cNvPr id="53" name="Straight Arrow Connector 52">
            <a:extLst>
              <a:ext uri="{FF2B5EF4-FFF2-40B4-BE49-F238E27FC236}">
                <a16:creationId xmlns:a16="http://schemas.microsoft.com/office/drawing/2014/main" id="{A4F3DF63-E619-44F4-A954-99E0B6A15BC0}"/>
              </a:ext>
            </a:extLst>
          </p:cNvPr>
          <p:cNvCxnSpPr>
            <a:cxnSpLocks/>
          </p:cNvCxnSpPr>
          <p:nvPr/>
        </p:nvCxnSpPr>
        <p:spPr>
          <a:xfrm flipH="1">
            <a:off x="10187954" y="5372245"/>
            <a:ext cx="775420" cy="4560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643F1D01-6472-49AF-86A2-CDEA480D2A0D}"/>
              </a:ext>
            </a:extLst>
          </p:cNvPr>
          <p:cNvCxnSpPr>
            <a:cxnSpLocks/>
          </p:cNvCxnSpPr>
          <p:nvPr/>
        </p:nvCxnSpPr>
        <p:spPr>
          <a:xfrm flipH="1">
            <a:off x="10966881" y="3821946"/>
            <a:ext cx="588157" cy="3035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5" name="TextBox 54">
            <a:extLst>
              <a:ext uri="{FF2B5EF4-FFF2-40B4-BE49-F238E27FC236}">
                <a16:creationId xmlns:a16="http://schemas.microsoft.com/office/drawing/2014/main" id="{179EB7AD-40C4-4811-ADE7-24EB77A00B96}"/>
              </a:ext>
            </a:extLst>
          </p:cNvPr>
          <p:cNvSpPr txBox="1"/>
          <p:nvPr/>
        </p:nvSpPr>
        <p:spPr>
          <a:xfrm>
            <a:off x="11527165" y="3583420"/>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4</a:t>
            </a:r>
          </a:p>
        </p:txBody>
      </p:sp>
      <p:cxnSp>
        <p:nvCxnSpPr>
          <p:cNvPr id="56" name="Straight Arrow Connector 55">
            <a:extLst>
              <a:ext uri="{FF2B5EF4-FFF2-40B4-BE49-F238E27FC236}">
                <a16:creationId xmlns:a16="http://schemas.microsoft.com/office/drawing/2014/main" id="{29CBC3E1-50A3-461F-B78F-98F5D8B72005}"/>
              </a:ext>
            </a:extLst>
          </p:cNvPr>
          <p:cNvCxnSpPr>
            <a:cxnSpLocks/>
          </p:cNvCxnSpPr>
          <p:nvPr/>
        </p:nvCxnSpPr>
        <p:spPr>
          <a:xfrm flipH="1">
            <a:off x="9961552" y="5394831"/>
            <a:ext cx="1001823" cy="9982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id="{D4756755-C212-4766-B756-BB0B859813F6}"/>
              </a:ext>
            </a:extLst>
          </p:cNvPr>
          <p:cNvSpPr txBox="1"/>
          <p:nvPr/>
        </p:nvSpPr>
        <p:spPr>
          <a:xfrm>
            <a:off x="10943961" y="5156305"/>
            <a:ext cx="263770" cy="238527"/>
          </a:xfrm>
          <a:prstGeom prst="rect">
            <a:avLst/>
          </a:prstGeom>
          <a:noFill/>
          <a:ln>
            <a:solidFill>
              <a:schemeClr val="accent1"/>
            </a:solidFill>
          </a:ln>
        </p:spPr>
        <p:txBody>
          <a:bodyPr wrap="square" rtlCol="0">
            <a:spAutoFit/>
          </a:bodyPr>
          <a:lstStyle/>
          <a:p>
            <a:pPr>
              <a:lnSpc>
                <a:spcPct val="95000"/>
              </a:lnSpc>
              <a:spcBef>
                <a:spcPts val="0"/>
              </a:spcBef>
              <a:spcAft>
                <a:spcPts val="600"/>
              </a:spcAft>
            </a:pPr>
            <a:r>
              <a:rPr lang="en-AU" sz="1000" b="1">
                <a:solidFill>
                  <a:srgbClr val="FF0000"/>
                </a:solidFill>
                <a:latin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2893392510"/>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and DFFH Corporate Alliance 16x9 presentation template.pptx" id="{F3A40749-FA2B-485C-9104-034F84D9DF28}" vid="{48339C58-4C23-4EB1-A523-C0A1EFFCA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SharedWithUsers xmlns="7ee2ad8a-2b33-419f-875c-ac0e4cfc6b7f">
      <UserInfo>
        <DisplayName>David Stephens (Health)</DisplayName>
        <AccountId>13</AccountId>
        <AccountType/>
      </UserInfo>
      <UserInfo>
        <DisplayName>Joanne M Buhagiar (DHHS)</DisplayName>
        <AccountId>23</AccountId>
        <AccountType/>
      </UserInfo>
    </SharedWithUsers>
    <lcf76f155ced4ddcb4097134ff3c332f xmlns="31b2e4f9-c376-4e2f-bd2e-796d1bcd5746">
      <Terms xmlns="http://schemas.microsoft.com/office/infopath/2007/PartnerControls"/>
    </lcf76f155ced4ddcb4097134ff3c332f>
    <MeetingDate xmlns="31b2e4f9-c376-4e2f-bd2e-796d1bcd57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7" ma:contentTypeDescription="Create a new document." ma:contentTypeScope="" ma:versionID="f0519addafeedf4953d861482cfc449a">
  <xsd:schema xmlns:xsd="http://www.w3.org/2001/XMLSchema" xmlns:xs="http://www.w3.org/2001/XMLSchema" xmlns:p="http://schemas.microsoft.com/office/2006/metadata/properties" xmlns:ns2="31b2e4f9-c376-4e2f-bd2e-796d1bcd5746" xmlns:ns3="7ee2ad8a-2b33-419f-875c-ac0e4cfc6b7f" xmlns:ns4="5ce0f2b5-5be5-4508-bce9-d7011ece0659" targetNamespace="http://schemas.microsoft.com/office/2006/metadata/properties" ma:root="true" ma:fieldsID="21cbc1d78cbb20aec39e7ae39b48966f" ns2:_="" ns3:_="" ns4:_="">
    <xsd:import namespace="31b2e4f9-c376-4e2f-bd2e-796d1bcd5746"/>
    <xsd:import namespace="7ee2ad8a-2b33-419f-875c-ac0e4cfc6b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eting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etingDate" ma:index="23" nillable="true" ma:displayName="Meeting Date" ma:format="DateOnly" ma:internalName="MeetingDate">
      <xsd:simpleType>
        <xsd:restriction base="dms:DateTim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a0fbd57-70ac-491c-b74c-88440654378e}" ma:internalName="TaxCatchAll" ma:showField="CatchAllData" ma:web="7ee2ad8a-2b33-419f-875c-ac0e4cfc6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B13A3-4ED3-405C-B3C9-4AE41C96417F}">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5ce0f2b5-5be5-4508-bce9-d7011ece0659"/>
    <ds:schemaRef ds:uri="http://purl.org/dc/terms/"/>
    <ds:schemaRef ds:uri="http://schemas.openxmlformats.org/package/2006/metadata/core-properties"/>
    <ds:schemaRef ds:uri="7318b97a-a270-439a-9c73-bfb6a1129a20"/>
    <ds:schemaRef ds:uri="2e696d32-92e9-4c30-9116-0fe884b2d057"/>
    <ds:schemaRef ds:uri="http://www.w3.org/XML/1998/namespace"/>
    <ds:schemaRef ds:uri="7ee2ad8a-2b33-419f-875c-ac0e4cfc6b7f"/>
    <ds:schemaRef ds:uri="31b2e4f9-c376-4e2f-bd2e-796d1bcd5746"/>
  </ds:schemaRefs>
</ds:datastoreItem>
</file>

<file path=customXml/itemProps2.xml><?xml version="1.0" encoding="utf-8"?>
<ds:datastoreItem xmlns:ds="http://schemas.openxmlformats.org/officeDocument/2006/customXml" ds:itemID="{FBD347EC-274C-4877-B1FB-D6CE0DA23EE0}">
  <ds:schemaRefs>
    <ds:schemaRef ds:uri="http://schemas.microsoft.com/sharepoint/v3/contenttype/forms"/>
  </ds:schemaRefs>
</ds:datastoreItem>
</file>

<file path=customXml/itemProps3.xml><?xml version="1.0" encoding="utf-8"?>
<ds:datastoreItem xmlns:ds="http://schemas.openxmlformats.org/officeDocument/2006/customXml" ds:itemID="{77AD5847-592E-4681-A832-763559A2A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e4f9-c376-4e2f-bd2e-796d1bcd5746"/>
    <ds:schemaRef ds:uri="7ee2ad8a-2b33-419f-875c-ac0e4cfc6b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1816</Words>
  <Application>Microsoft Office PowerPoint</Application>
  <PresentationFormat>Widescreen</PresentationFormat>
  <Paragraphs>160</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Black</vt:lpstr>
      <vt:lpstr>Calibri</vt:lpstr>
      <vt:lpstr>Segoe UI</vt:lpstr>
      <vt:lpstr>Segoe UI Semibold</vt:lpstr>
      <vt:lpstr>VIC</vt:lpstr>
      <vt:lpstr>VIC Medium</vt:lpstr>
      <vt:lpstr>VIC SemiBold</vt:lpstr>
      <vt:lpstr>Master</vt:lpstr>
      <vt:lpstr>Secure Data Exchange (SDE) External User Guide</vt:lpstr>
      <vt:lpstr>Contents</vt:lpstr>
      <vt:lpstr>Definitions </vt:lpstr>
      <vt:lpstr>Accessing the Secure Data Exchange for the first time</vt:lpstr>
      <vt:lpstr>How to create a Microsoft account-step by step </vt:lpstr>
      <vt:lpstr>How to create a Microsoft account-step by step </vt:lpstr>
      <vt:lpstr>How to create a Microsoft account-step by step </vt:lpstr>
      <vt:lpstr>How to create a Microsoft account-step by step </vt:lpstr>
      <vt:lpstr>Uploading files</vt:lpstr>
      <vt:lpstr>Downloading files</vt:lpstr>
      <vt:lpstr>Frequently Asked Questions (FAQs)</vt:lpstr>
      <vt:lpstr>Support requests</vt:lpstr>
    </vt:vector>
  </TitlesOfParts>
  <Company>Department of Health and Department of Families, Fairness and Housing and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Data Exchange - External user guide</dc:title>
  <dc:creator>Info.Management@dhhs.vic.gov.au</dc:creator>
  <cp:lastModifiedBy>Monique X Parker (DFFH)</cp:lastModifiedBy>
  <cp:revision>6</cp:revision>
  <dcterms:created xsi:type="dcterms:W3CDTF">2017-08-29T07:22:54Z</dcterms:created>
  <dcterms:modified xsi:type="dcterms:W3CDTF">2023-11-23T01:10:16Z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Order">
    <vt:r8>2620100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0x01010026D179483B3A4E458E2DA955233B6DD4</vt:lpwstr>
  </property>
  <property fmtid="{D5CDD505-2E9C-101B-9397-08002B2CF9AE}" pid="7" name="ComplianceAssetId">
    <vt:lpwstr/>
  </property>
  <property fmtid="{D5CDD505-2E9C-101B-9397-08002B2CF9AE}" pid="8" name="TemplateUrl">
    <vt:lpwstr/>
  </property>
  <property fmtid="{D5CDD505-2E9C-101B-9397-08002B2CF9AE}" pid="9" name="Category">
    <vt:lpwstr>Presentation</vt:lpwstr>
  </property>
  <property fmtid="{D5CDD505-2E9C-101B-9397-08002B2CF9AE}" pid="10" name="AuthorIds_UIVersion_6656">
    <vt:lpwstr>60</vt:lpwstr>
  </property>
  <property fmtid="{D5CDD505-2E9C-101B-9397-08002B2CF9AE}" pid="11" name="_ExtendedDescription">
    <vt:lpwstr/>
  </property>
  <property fmtid="{D5CDD505-2E9C-101B-9397-08002B2CF9AE}" pid="12" name="SharedWithUsers">
    <vt:lpwstr>13;#Nadine Louis (Health);#23;#Janelle Petty (Health)</vt:lpwstr>
  </property>
  <property fmtid="{D5CDD505-2E9C-101B-9397-08002B2CF9AE}" pid="13" name="Version">
    <vt:lpwstr>v5 16032021 sbv4 31052021</vt:lpwstr>
  </property>
  <property fmtid="{D5CDD505-2E9C-101B-9397-08002B2CF9AE}" pid="14" name="MediaServiceImageTags">
    <vt:lpwstr/>
  </property>
  <property fmtid="{D5CDD505-2E9C-101B-9397-08002B2CF9AE}" pid="15" name="TriggerFlowInfo">
    <vt:lpwstr/>
  </property>
  <property fmtid="{D5CDD505-2E9C-101B-9397-08002B2CF9AE}" pid="16" name="MSIP_Label_43e64453-338c-4f93-8a4d-0039a0a41f2a_Enabled">
    <vt:lpwstr>true</vt:lpwstr>
  </property>
  <property fmtid="{D5CDD505-2E9C-101B-9397-08002B2CF9AE}" pid="17" name="MSIP_Label_43e64453-338c-4f93-8a4d-0039a0a41f2a_SetDate">
    <vt:lpwstr>2023-10-09T22:54:54Z</vt:lpwstr>
  </property>
  <property fmtid="{D5CDD505-2E9C-101B-9397-08002B2CF9AE}" pid="18" name="MSIP_Label_43e64453-338c-4f93-8a4d-0039a0a41f2a_Method">
    <vt:lpwstr>Privileged</vt:lpwstr>
  </property>
  <property fmtid="{D5CDD505-2E9C-101B-9397-08002B2CF9AE}" pid="19" name="MSIP_Label_43e64453-338c-4f93-8a4d-0039a0a41f2a_Name">
    <vt:lpwstr>43e64453-338c-4f93-8a4d-0039a0a41f2a</vt:lpwstr>
  </property>
  <property fmtid="{D5CDD505-2E9C-101B-9397-08002B2CF9AE}" pid="20" name="MSIP_Label_43e64453-338c-4f93-8a4d-0039a0a41f2a_SiteId">
    <vt:lpwstr>c0e0601f-0fac-449c-9c88-a104c4eb9f28</vt:lpwstr>
  </property>
  <property fmtid="{D5CDD505-2E9C-101B-9397-08002B2CF9AE}" pid="21" name="MSIP_Label_43e64453-338c-4f93-8a4d-0039a0a41f2a_ActionId">
    <vt:lpwstr>f7365259-71e7-4c07-8c21-58d4c967524e</vt:lpwstr>
  </property>
  <property fmtid="{D5CDD505-2E9C-101B-9397-08002B2CF9AE}" pid="22" name="MSIP_Label_43e64453-338c-4f93-8a4d-0039a0a41f2a_ContentBits">
    <vt:lpwstr>2</vt:lpwstr>
  </property>
</Properties>
</file>